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86" r:id="rId1"/>
  </p:sldMasterIdLst>
  <p:notesMasterIdLst>
    <p:notesMasterId r:id="rId35"/>
  </p:notesMasterIdLst>
  <p:sldIdLst>
    <p:sldId id="630" r:id="rId2"/>
    <p:sldId id="658" r:id="rId3"/>
    <p:sldId id="660" r:id="rId4"/>
    <p:sldId id="661" r:id="rId5"/>
    <p:sldId id="603" r:id="rId6"/>
    <p:sldId id="525" r:id="rId7"/>
    <p:sldId id="621" r:id="rId8"/>
    <p:sldId id="622" r:id="rId9"/>
    <p:sldId id="578" r:id="rId10"/>
    <p:sldId id="593" r:id="rId11"/>
    <p:sldId id="585" r:id="rId12"/>
    <p:sldId id="662" r:id="rId13"/>
    <p:sldId id="611" r:id="rId14"/>
    <p:sldId id="617" r:id="rId15"/>
    <p:sldId id="618" r:id="rId16"/>
    <p:sldId id="627" r:id="rId17"/>
    <p:sldId id="628" r:id="rId18"/>
    <p:sldId id="580" r:id="rId19"/>
    <p:sldId id="629" r:id="rId20"/>
    <p:sldId id="623" r:id="rId21"/>
    <p:sldId id="624" r:id="rId22"/>
    <p:sldId id="587" r:id="rId23"/>
    <p:sldId id="591" r:id="rId24"/>
    <p:sldId id="631" r:id="rId25"/>
    <p:sldId id="632" r:id="rId26"/>
    <p:sldId id="635" r:id="rId27"/>
    <p:sldId id="637" r:id="rId28"/>
    <p:sldId id="638" r:id="rId29"/>
    <p:sldId id="650" r:id="rId30"/>
    <p:sldId id="651" r:id="rId31"/>
    <p:sldId id="665" r:id="rId32"/>
    <p:sldId id="666" r:id="rId33"/>
    <p:sldId id="663" r:id="rId34"/>
  </p:sldIdLst>
  <p:sldSz cx="9144000" cy="6858000" type="screen4x3"/>
  <p:notesSz cx="6858000" cy="9947275"/>
  <p:defaultTextStyle>
    <a:defPPr>
      <a:defRPr lang="ru-RU"/>
    </a:defPPr>
    <a:lvl1pPr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1pPr>
    <a:lvl2pPr marL="4572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2pPr>
    <a:lvl3pPr marL="9144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3pPr>
    <a:lvl4pPr marL="13716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4pPr>
    <a:lvl5pPr marL="18288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70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01EF"/>
    <a:srgbClr val="2121FF"/>
    <a:srgbClr val="008AF2"/>
    <a:srgbClr val="99CCFF"/>
    <a:srgbClr val="F3F3FF"/>
    <a:srgbClr val="FFFFFF"/>
    <a:srgbClr val="CCECFF"/>
    <a:srgbClr val="FF5050"/>
    <a:srgbClr val="CC99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82" autoAdjust="0"/>
    <p:restoredTop sz="93191" autoAdjust="0"/>
  </p:normalViewPr>
  <p:slideViewPr>
    <p:cSldViewPr>
      <p:cViewPr varScale="1">
        <p:scale>
          <a:sx n="101" d="100"/>
          <a:sy n="101" d="100"/>
        </p:scale>
        <p:origin x="102" y="114"/>
      </p:cViewPr>
      <p:guideLst>
        <p:guide orient="horz" pos="2704"/>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926"/>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51163" cy="460375"/>
          </a:xfrm>
          <a:prstGeom prst="rect">
            <a:avLst/>
          </a:prstGeom>
          <a:noFill/>
          <a:ln>
            <a:noFill/>
          </a:ln>
          <a:effectLst/>
          <a:extLst/>
        </p:spPr>
        <p:txBody>
          <a:bodyPr vert="horz" wrap="none" lIns="92631" tIns="46315" rIns="92631" bIns="46315" numCol="1" anchor="t" anchorCtr="0" compatLnSpc="1">
            <a:prstTxWarp prst="textNoShape">
              <a:avLst/>
            </a:prstTxWarp>
          </a:bodyPr>
          <a:lstStyle>
            <a:lvl1pPr defTabSz="926282">
              <a:lnSpc>
                <a:spcPct val="100000"/>
              </a:lnSpc>
              <a:spcBef>
                <a:spcPct val="0"/>
              </a:spcBef>
              <a:defRPr sz="1200"/>
            </a:lvl1pPr>
          </a:lstStyle>
          <a:p>
            <a:pPr>
              <a:defRPr/>
            </a:pPr>
            <a:endParaRPr lang="ru-RU"/>
          </a:p>
        </p:txBody>
      </p:sp>
      <p:sp>
        <p:nvSpPr>
          <p:cNvPr id="48131" name="Rectangle 3"/>
          <p:cNvSpPr>
            <a:spLocks noGrp="1" noChangeArrowheads="1"/>
          </p:cNvSpPr>
          <p:nvPr>
            <p:ph type="dt" idx="1"/>
          </p:nvPr>
        </p:nvSpPr>
        <p:spPr bwMode="auto">
          <a:xfrm>
            <a:off x="3881439" y="0"/>
            <a:ext cx="2951162" cy="460375"/>
          </a:xfrm>
          <a:prstGeom prst="rect">
            <a:avLst/>
          </a:prstGeom>
          <a:noFill/>
          <a:ln>
            <a:noFill/>
          </a:ln>
          <a:effectLst/>
          <a:extLst/>
        </p:spPr>
        <p:txBody>
          <a:bodyPr vert="horz" wrap="none" lIns="92631" tIns="46315" rIns="92631" bIns="46315" numCol="1" anchor="t" anchorCtr="0" compatLnSpc="1">
            <a:prstTxWarp prst="textNoShape">
              <a:avLst/>
            </a:prstTxWarp>
          </a:bodyPr>
          <a:lstStyle>
            <a:lvl1pPr algn="r" defTabSz="926282">
              <a:lnSpc>
                <a:spcPct val="100000"/>
              </a:lnSpc>
              <a:spcBef>
                <a:spcPct val="0"/>
              </a:spcBef>
              <a:defRPr sz="1200"/>
            </a:lvl1pPr>
          </a:lstStyle>
          <a:p>
            <a:pPr>
              <a:defRPr/>
            </a:pPr>
            <a:endParaRPr lang="ru-RU"/>
          </a:p>
        </p:txBody>
      </p:sp>
      <p:sp>
        <p:nvSpPr>
          <p:cNvPr id="46084" name="Rectangle 4"/>
          <p:cNvSpPr>
            <a:spLocks noGrp="1" noRot="1" noChangeAspect="1" noChangeArrowheads="1" noTextEdit="1"/>
          </p:cNvSpPr>
          <p:nvPr>
            <p:ph type="sldImg" idx="2"/>
          </p:nvPr>
        </p:nvSpPr>
        <p:spPr bwMode="auto">
          <a:xfrm>
            <a:off x="992188" y="769938"/>
            <a:ext cx="4922837" cy="36909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31864" y="4692650"/>
            <a:ext cx="5045075" cy="4535488"/>
          </a:xfrm>
          <a:prstGeom prst="rect">
            <a:avLst/>
          </a:prstGeom>
          <a:noFill/>
          <a:ln>
            <a:noFill/>
          </a:ln>
          <a:effectLst/>
          <a:extLst/>
        </p:spPr>
        <p:txBody>
          <a:bodyPr vert="horz" wrap="none" lIns="92631" tIns="46315" rIns="92631" bIns="46315" numCol="1" anchor="t" anchorCtr="0" compatLnSpc="1">
            <a:prstTxWarp prst="textNoShape">
              <a:avLst/>
            </a:prstTxWarp>
          </a:bodyPr>
          <a:lstStyle/>
          <a:p>
            <a:pPr lvl="0"/>
            <a:r>
              <a:rPr lang="ru-RU" noProof="0" smtClean="0"/>
              <a:t>Щелчок правит образец текста</a:t>
            </a:r>
          </a:p>
          <a:p>
            <a:pPr lvl="0"/>
            <a:r>
              <a:rPr lang="ru-RU" noProof="0" smtClean="0"/>
              <a:t>Второй уровень</a:t>
            </a:r>
          </a:p>
          <a:p>
            <a:pPr lvl="0"/>
            <a:r>
              <a:rPr lang="ru-RU" noProof="0" smtClean="0"/>
              <a:t>Третий уровень</a:t>
            </a:r>
          </a:p>
          <a:p>
            <a:pPr lvl="0"/>
            <a:r>
              <a:rPr lang="ru-RU" noProof="0" smtClean="0"/>
              <a:t>Четвертый уровень</a:t>
            </a:r>
          </a:p>
          <a:p>
            <a:pPr lvl="0"/>
            <a:r>
              <a:rPr lang="ru-RU" noProof="0" smtClean="0"/>
              <a:t>Пятый уровень</a:t>
            </a:r>
          </a:p>
        </p:txBody>
      </p:sp>
      <p:sp>
        <p:nvSpPr>
          <p:cNvPr id="48134" name="Rectangle 6"/>
          <p:cNvSpPr>
            <a:spLocks noGrp="1" noChangeArrowheads="1"/>
          </p:cNvSpPr>
          <p:nvPr>
            <p:ph type="ftr" sz="quarter" idx="4"/>
          </p:nvPr>
        </p:nvSpPr>
        <p:spPr bwMode="auto">
          <a:xfrm>
            <a:off x="0" y="9461500"/>
            <a:ext cx="2951163" cy="460375"/>
          </a:xfrm>
          <a:prstGeom prst="rect">
            <a:avLst/>
          </a:prstGeom>
          <a:noFill/>
          <a:ln>
            <a:noFill/>
          </a:ln>
          <a:effectLst/>
          <a:extLst/>
        </p:spPr>
        <p:txBody>
          <a:bodyPr vert="horz" wrap="none" lIns="92631" tIns="46315" rIns="92631" bIns="46315" numCol="1" anchor="b" anchorCtr="0" compatLnSpc="1">
            <a:prstTxWarp prst="textNoShape">
              <a:avLst/>
            </a:prstTxWarp>
          </a:bodyPr>
          <a:lstStyle>
            <a:lvl1pPr defTabSz="926282">
              <a:lnSpc>
                <a:spcPct val="100000"/>
              </a:lnSpc>
              <a:spcBef>
                <a:spcPct val="0"/>
              </a:spcBef>
              <a:defRPr sz="1200"/>
            </a:lvl1pPr>
          </a:lstStyle>
          <a:p>
            <a:pPr>
              <a:defRPr/>
            </a:pPr>
            <a:endParaRPr lang="ru-RU"/>
          </a:p>
        </p:txBody>
      </p:sp>
      <p:sp>
        <p:nvSpPr>
          <p:cNvPr id="48135" name="Rectangle 7"/>
          <p:cNvSpPr>
            <a:spLocks noGrp="1" noChangeArrowheads="1"/>
          </p:cNvSpPr>
          <p:nvPr>
            <p:ph type="sldNum" sz="quarter" idx="5"/>
          </p:nvPr>
        </p:nvSpPr>
        <p:spPr bwMode="auto">
          <a:xfrm>
            <a:off x="3881439" y="9461500"/>
            <a:ext cx="2951162" cy="460375"/>
          </a:xfrm>
          <a:prstGeom prst="rect">
            <a:avLst/>
          </a:prstGeom>
          <a:noFill/>
          <a:ln>
            <a:noFill/>
          </a:ln>
          <a:effectLst/>
          <a:extLst/>
        </p:spPr>
        <p:txBody>
          <a:bodyPr vert="horz" wrap="none" lIns="92631" tIns="46315" rIns="92631" bIns="46315" numCol="1" anchor="b" anchorCtr="0" compatLnSpc="1">
            <a:prstTxWarp prst="textNoShape">
              <a:avLst/>
            </a:prstTxWarp>
          </a:bodyPr>
          <a:lstStyle>
            <a:lvl1pPr algn="r" defTabSz="926282">
              <a:lnSpc>
                <a:spcPct val="100000"/>
              </a:lnSpc>
              <a:spcBef>
                <a:spcPct val="0"/>
              </a:spcBef>
              <a:defRPr sz="1200"/>
            </a:lvl1pPr>
          </a:lstStyle>
          <a:p>
            <a:pPr>
              <a:defRPr/>
            </a:pPr>
            <a:fld id="{C24B3D9D-53B8-4E64-B97A-DE28DA0DEF38}" type="slidenum">
              <a:rPr lang="ru-RU"/>
              <a:pPr>
                <a:defRPr/>
              </a:pPr>
              <a:t>‹#›</a:t>
            </a:fld>
            <a:endParaRPr lang="ru-RU"/>
          </a:p>
        </p:txBody>
      </p:sp>
    </p:spTree>
    <p:extLst>
      <p:ext uri="{BB962C8B-B14F-4D97-AF65-F5344CB8AC3E}">
        <p14:creationId xmlns:p14="http://schemas.microsoft.com/office/powerpoint/2010/main" val="8439501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Arial" charset="0"/>
      </a:defRPr>
    </a:lvl1pPr>
    <a:lvl2pPr marL="742950" indent="-285750" algn="l" rtl="0" eaLnBrk="0" fontAlgn="base" hangingPunct="0">
      <a:spcBef>
        <a:spcPct val="30000"/>
      </a:spcBef>
      <a:spcAft>
        <a:spcPct val="0"/>
      </a:spcAft>
      <a:defRPr kumimoji="1" sz="1200" kern="1200">
        <a:solidFill>
          <a:schemeClr val="tx1"/>
        </a:solidFill>
        <a:latin typeface="Times New Roman" pitchFamily="18" charset="0"/>
        <a:ea typeface="+mn-ea"/>
        <a:cs typeface="Arial" charset="0"/>
      </a:defRPr>
    </a:lvl2pPr>
    <a:lvl3pPr marL="11430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Arial" charset="0"/>
      </a:defRPr>
    </a:lvl3pPr>
    <a:lvl4pPr marL="16002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Arial" charset="0"/>
      </a:defRPr>
    </a:lvl4pPr>
    <a:lvl5pPr marL="2057400" indent="-228600" algn="l" rtl="0" eaLnBrk="0" fontAlgn="base" hangingPunct="0">
      <a:spcBef>
        <a:spcPct val="30000"/>
      </a:spcBef>
      <a:spcAft>
        <a:spcPct val="0"/>
      </a:spcAft>
      <a:defRPr kumimoji="1"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Text Box 1"/>
          <p:cNvSpPr txBox="1">
            <a:spLocks noChangeArrowheads="1"/>
          </p:cNvSpPr>
          <p:nvPr/>
        </p:nvSpPr>
        <p:spPr bwMode="auto">
          <a:xfrm>
            <a:off x="2144713" y="757238"/>
            <a:ext cx="2568575" cy="3730625"/>
          </a:xfrm>
          <a:prstGeom prst="rect">
            <a:avLst/>
          </a:prstGeom>
          <a:solidFill>
            <a:srgbClr val="FFFFFF"/>
          </a:solidFill>
          <a:ln w="9360">
            <a:solidFill>
              <a:srgbClr val="000000"/>
            </a:solidFill>
            <a:miter lim="800000"/>
            <a:headEnd/>
            <a:tailEnd/>
          </a:ln>
        </p:spPr>
        <p:txBody>
          <a:bodyPr wrap="none" lIns="91760" tIns="45880" rIns="91760" bIns="45880" anchor="ctr"/>
          <a:lstStyle>
            <a:lvl1pPr>
              <a:spcBef>
                <a:spcPct val="30000"/>
              </a:spcBef>
              <a:defRPr kumimoji="1" sz="1200">
                <a:solidFill>
                  <a:schemeClr val="tx1"/>
                </a:solidFill>
                <a:latin typeface="Times New Roman" pitchFamily="18" charset="0"/>
                <a:cs typeface="Arial" charset="0"/>
              </a:defRPr>
            </a:lvl1pPr>
            <a:lvl2pPr marL="742950" indent="-285750">
              <a:spcBef>
                <a:spcPct val="30000"/>
              </a:spcBef>
              <a:defRPr kumimoji="1" sz="1200">
                <a:solidFill>
                  <a:schemeClr val="tx1"/>
                </a:solidFill>
                <a:latin typeface="Times New Roman" pitchFamily="18" charset="0"/>
                <a:cs typeface="Arial" charset="0"/>
              </a:defRPr>
            </a:lvl2pPr>
            <a:lvl3pPr marL="1143000" indent="-228600">
              <a:spcBef>
                <a:spcPct val="30000"/>
              </a:spcBef>
              <a:defRPr kumimoji="1" sz="1200">
                <a:solidFill>
                  <a:schemeClr val="tx1"/>
                </a:solidFill>
                <a:latin typeface="Times New Roman" pitchFamily="18" charset="0"/>
                <a:cs typeface="Arial" charset="0"/>
              </a:defRPr>
            </a:lvl3pPr>
            <a:lvl4pPr marL="1600200" indent="-228600">
              <a:spcBef>
                <a:spcPct val="30000"/>
              </a:spcBef>
              <a:defRPr kumimoji="1" sz="1200">
                <a:solidFill>
                  <a:schemeClr val="tx1"/>
                </a:solidFill>
                <a:latin typeface="Times New Roman" pitchFamily="18" charset="0"/>
                <a:cs typeface="Arial" charset="0"/>
              </a:defRPr>
            </a:lvl4pPr>
            <a:lvl5pPr marL="2057400" indent="-228600">
              <a:spcBef>
                <a:spcPct val="30000"/>
              </a:spcBef>
              <a:defRPr kumimoji="1" sz="1200">
                <a:solidFill>
                  <a:schemeClr val="tx1"/>
                </a:solidFill>
                <a:latin typeface="Times New Roman" pitchFamily="18" charset="0"/>
                <a:cs typeface="Arial" charset="0"/>
              </a:defRPr>
            </a:lvl5pPr>
            <a:lvl6pPr marL="2514600" indent="-228600" eaLnBrk="0" fontAlgn="base" hangingPunct="0">
              <a:spcBef>
                <a:spcPct val="30000"/>
              </a:spcBef>
              <a:spcAft>
                <a:spcPct val="0"/>
              </a:spcAft>
              <a:defRPr kumimoji="1" sz="1200">
                <a:solidFill>
                  <a:schemeClr val="tx1"/>
                </a:solidFill>
                <a:latin typeface="Times New Roman" pitchFamily="18" charset="0"/>
                <a:cs typeface="Arial" charset="0"/>
              </a:defRPr>
            </a:lvl6pPr>
            <a:lvl7pPr marL="2971800" indent="-228600" eaLnBrk="0" fontAlgn="base" hangingPunct="0">
              <a:spcBef>
                <a:spcPct val="30000"/>
              </a:spcBef>
              <a:spcAft>
                <a:spcPct val="0"/>
              </a:spcAft>
              <a:defRPr kumimoji="1" sz="1200">
                <a:solidFill>
                  <a:schemeClr val="tx1"/>
                </a:solidFill>
                <a:latin typeface="Times New Roman" pitchFamily="18" charset="0"/>
                <a:cs typeface="Arial" charset="0"/>
              </a:defRPr>
            </a:lvl7pPr>
            <a:lvl8pPr marL="3429000" indent="-228600" eaLnBrk="0" fontAlgn="base" hangingPunct="0">
              <a:spcBef>
                <a:spcPct val="30000"/>
              </a:spcBef>
              <a:spcAft>
                <a:spcPct val="0"/>
              </a:spcAft>
              <a:defRPr kumimoji="1" sz="1200">
                <a:solidFill>
                  <a:schemeClr val="tx1"/>
                </a:solidFill>
                <a:latin typeface="Times New Roman" pitchFamily="18" charset="0"/>
                <a:cs typeface="Arial" charset="0"/>
              </a:defRPr>
            </a:lvl8pPr>
            <a:lvl9pPr marL="3886200" indent="-228600" eaLnBrk="0" fontAlgn="base" hangingPunct="0">
              <a:spcBef>
                <a:spcPct val="30000"/>
              </a:spcBef>
              <a:spcAft>
                <a:spcPct val="0"/>
              </a:spcAft>
              <a:defRPr kumimoji="1" sz="1200">
                <a:solidFill>
                  <a:schemeClr val="tx1"/>
                </a:solidFill>
                <a:latin typeface="Times New Roman" pitchFamily="18" charset="0"/>
                <a:cs typeface="Arial" charset="0"/>
              </a:defRPr>
            </a:lvl9pPr>
          </a:lstStyle>
          <a:p>
            <a:pPr>
              <a:spcBef>
                <a:spcPct val="50000"/>
              </a:spcBef>
            </a:pPr>
            <a:endParaRPr kumimoji="0" lang="ru-RU" altLang="ru-RU" sz="1800" dirty="0"/>
          </a:p>
        </p:txBody>
      </p:sp>
      <p:sp>
        <p:nvSpPr>
          <p:cNvPr id="48131" name="Rectangle 2"/>
          <p:cNvSpPr>
            <a:spLocks noGrp="1" noChangeArrowheads="1"/>
          </p:cNvSpPr>
          <p:nvPr>
            <p:ph type="body"/>
          </p:nvPr>
        </p:nvSpPr>
        <p:spPr>
          <a:xfrm>
            <a:off x="687388" y="4725988"/>
            <a:ext cx="5480050"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ru-RU" altLang="ru-RU" dirty="0" smtClean="0"/>
          </a:p>
        </p:txBody>
      </p:sp>
    </p:spTree>
    <p:extLst>
      <p:ext uri="{BB962C8B-B14F-4D97-AF65-F5344CB8AC3E}">
        <p14:creationId xmlns:p14="http://schemas.microsoft.com/office/powerpoint/2010/main" val="452136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EB83A10-3283-4E62-BA8F-8E30892AEF0D}" type="slidenum">
              <a:rPr lang="ru-RU" smtClean="0"/>
              <a:t>32</a:t>
            </a:fld>
            <a:endParaRPr lang="ru-RU" dirty="0"/>
          </a:p>
        </p:txBody>
      </p:sp>
    </p:spTree>
    <p:extLst>
      <p:ext uri="{BB962C8B-B14F-4D97-AF65-F5344CB8AC3E}">
        <p14:creationId xmlns:p14="http://schemas.microsoft.com/office/powerpoint/2010/main" val="1393660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Text Box 1"/>
          <p:cNvSpPr txBox="1">
            <a:spLocks noChangeArrowheads="1"/>
          </p:cNvSpPr>
          <p:nvPr/>
        </p:nvSpPr>
        <p:spPr bwMode="auto">
          <a:xfrm>
            <a:off x="2144714" y="757239"/>
            <a:ext cx="2568575" cy="3730625"/>
          </a:xfrm>
          <a:prstGeom prst="rect">
            <a:avLst/>
          </a:prstGeom>
          <a:solidFill>
            <a:srgbClr val="FFFFFF"/>
          </a:solidFill>
          <a:ln w="9360">
            <a:solidFill>
              <a:srgbClr val="000000"/>
            </a:solidFill>
            <a:miter lim="800000"/>
            <a:headEnd/>
            <a:tailEnd/>
          </a:ln>
        </p:spPr>
        <p:txBody>
          <a:bodyPr wrap="none" lIns="91748" tIns="45874" rIns="91748" bIns="45874" anchor="ctr"/>
          <a:lstStyle>
            <a:lvl1pPr>
              <a:spcBef>
                <a:spcPct val="30000"/>
              </a:spcBef>
              <a:defRPr kumimoji="1" sz="1200">
                <a:solidFill>
                  <a:schemeClr val="tx1"/>
                </a:solidFill>
                <a:latin typeface="Times New Roman" pitchFamily="18" charset="0"/>
                <a:cs typeface="Arial" charset="0"/>
              </a:defRPr>
            </a:lvl1pPr>
            <a:lvl2pPr marL="742950" indent="-285750">
              <a:spcBef>
                <a:spcPct val="30000"/>
              </a:spcBef>
              <a:defRPr kumimoji="1" sz="1200">
                <a:solidFill>
                  <a:schemeClr val="tx1"/>
                </a:solidFill>
                <a:latin typeface="Times New Roman" pitchFamily="18" charset="0"/>
                <a:cs typeface="Arial" charset="0"/>
              </a:defRPr>
            </a:lvl2pPr>
            <a:lvl3pPr marL="1143000" indent="-228600">
              <a:spcBef>
                <a:spcPct val="30000"/>
              </a:spcBef>
              <a:defRPr kumimoji="1" sz="1200">
                <a:solidFill>
                  <a:schemeClr val="tx1"/>
                </a:solidFill>
                <a:latin typeface="Times New Roman" pitchFamily="18" charset="0"/>
                <a:cs typeface="Arial" charset="0"/>
              </a:defRPr>
            </a:lvl3pPr>
            <a:lvl4pPr marL="1600200" indent="-228600">
              <a:spcBef>
                <a:spcPct val="30000"/>
              </a:spcBef>
              <a:defRPr kumimoji="1" sz="1200">
                <a:solidFill>
                  <a:schemeClr val="tx1"/>
                </a:solidFill>
                <a:latin typeface="Times New Roman" pitchFamily="18" charset="0"/>
                <a:cs typeface="Arial" charset="0"/>
              </a:defRPr>
            </a:lvl4pPr>
            <a:lvl5pPr marL="2057400" indent="-228600">
              <a:spcBef>
                <a:spcPct val="30000"/>
              </a:spcBef>
              <a:defRPr kumimoji="1" sz="1200">
                <a:solidFill>
                  <a:schemeClr val="tx1"/>
                </a:solidFill>
                <a:latin typeface="Times New Roman" pitchFamily="18" charset="0"/>
                <a:cs typeface="Arial" charset="0"/>
              </a:defRPr>
            </a:lvl5pPr>
            <a:lvl6pPr marL="2514600" indent="-228600" eaLnBrk="0" fontAlgn="base" hangingPunct="0">
              <a:spcBef>
                <a:spcPct val="30000"/>
              </a:spcBef>
              <a:spcAft>
                <a:spcPct val="0"/>
              </a:spcAft>
              <a:defRPr kumimoji="1" sz="1200">
                <a:solidFill>
                  <a:schemeClr val="tx1"/>
                </a:solidFill>
                <a:latin typeface="Times New Roman" pitchFamily="18" charset="0"/>
                <a:cs typeface="Arial" charset="0"/>
              </a:defRPr>
            </a:lvl6pPr>
            <a:lvl7pPr marL="2971800" indent="-228600" eaLnBrk="0" fontAlgn="base" hangingPunct="0">
              <a:spcBef>
                <a:spcPct val="30000"/>
              </a:spcBef>
              <a:spcAft>
                <a:spcPct val="0"/>
              </a:spcAft>
              <a:defRPr kumimoji="1" sz="1200">
                <a:solidFill>
                  <a:schemeClr val="tx1"/>
                </a:solidFill>
                <a:latin typeface="Times New Roman" pitchFamily="18" charset="0"/>
                <a:cs typeface="Arial" charset="0"/>
              </a:defRPr>
            </a:lvl7pPr>
            <a:lvl8pPr marL="3429000" indent="-228600" eaLnBrk="0" fontAlgn="base" hangingPunct="0">
              <a:spcBef>
                <a:spcPct val="30000"/>
              </a:spcBef>
              <a:spcAft>
                <a:spcPct val="0"/>
              </a:spcAft>
              <a:defRPr kumimoji="1" sz="1200">
                <a:solidFill>
                  <a:schemeClr val="tx1"/>
                </a:solidFill>
                <a:latin typeface="Times New Roman" pitchFamily="18" charset="0"/>
                <a:cs typeface="Arial" charset="0"/>
              </a:defRPr>
            </a:lvl8pPr>
            <a:lvl9pPr marL="3886200" indent="-228600" eaLnBrk="0" fontAlgn="base" hangingPunct="0">
              <a:spcBef>
                <a:spcPct val="30000"/>
              </a:spcBef>
              <a:spcAft>
                <a:spcPct val="0"/>
              </a:spcAft>
              <a:defRPr kumimoji="1" sz="1200">
                <a:solidFill>
                  <a:schemeClr val="tx1"/>
                </a:solidFill>
                <a:latin typeface="Times New Roman" pitchFamily="18" charset="0"/>
                <a:cs typeface="Arial" charset="0"/>
              </a:defRPr>
            </a:lvl9pPr>
          </a:lstStyle>
          <a:p>
            <a:pPr>
              <a:spcBef>
                <a:spcPct val="50000"/>
              </a:spcBef>
            </a:pPr>
            <a:endParaRPr kumimoji="0" lang="ru-RU" altLang="ru-RU" sz="1800"/>
          </a:p>
        </p:txBody>
      </p:sp>
      <p:sp>
        <p:nvSpPr>
          <p:cNvPr id="49155" name="Rectangle 2"/>
          <p:cNvSpPr>
            <a:spLocks noGrp="1" noChangeArrowheads="1"/>
          </p:cNvSpPr>
          <p:nvPr>
            <p:ph type="body"/>
          </p:nvPr>
        </p:nvSpPr>
        <p:spPr>
          <a:xfrm>
            <a:off x="687388" y="4725988"/>
            <a:ext cx="5480050"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ru-RU" altLang="ru-RU" smtClean="0"/>
          </a:p>
        </p:txBody>
      </p:sp>
    </p:spTree>
    <p:extLst>
      <p:ext uri="{BB962C8B-B14F-4D97-AF65-F5344CB8AC3E}">
        <p14:creationId xmlns:p14="http://schemas.microsoft.com/office/powerpoint/2010/main" val="2843175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txBox="1">
            <a:spLocks noGrp="1" noChangeArrowheads="1"/>
          </p:cNvSpPr>
          <p:nvPr/>
        </p:nvSpPr>
        <p:spPr bwMode="auto">
          <a:xfrm>
            <a:off x="3884614" y="9447214"/>
            <a:ext cx="29718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35" tIns="46117" rIns="92235" bIns="46117" anchor="b"/>
          <a:lstStyle>
            <a:lvl1pPr>
              <a:spcBef>
                <a:spcPct val="30000"/>
              </a:spcBef>
              <a:defRPr kumimoji="1" sz="1200">
                <a:solidFill>
                  <a:schemeClr val="tx1"/>
                </a:solidFill>
                <a:latin typeface="Times New Roman" pitchFamily="18" charset="0"/>
                <a:cs typeface="Arial" charset="0"/>
              </a:defRPr>
            </a:lvl1pPr>
            <a:lvl2pPr marL="742950" indent="-285750">
              <a:spcBef>
                <a:spcPct val="30000"/>
              </a:spcBef>
              <a:defRPr kumimoji="1" sz="1200">
                <a:solidFill>
                  <a:schemeClr val="tx1"/>
                </a:solidFill>
                <a:latin typeface="Times New Roman" pitchFamily="18" charset="0"/>
                <a:cs typeface="Arial" charset="0"/>
              </a:defRPr>
            </a:lvl2pPr>
            <a:lvl3pPr marL="1143000" indent="-228600">
              <a:spcBef>
                <a:spcPct val="30000"/>
              </a:spcBef>
              <a:defRPr kumimoji="1" sz="1200">
                <a:solidFill>
                  <a:schemeClr val="tx1"/>
                </a:solidFill>
                <a:latin typeface="Times New Roman" pitchFamily="18" charset="0"/>
                <a:cs typeface="Arial" charset="0"/>
              </a:defRPr>
            </a:lvl3pPr>
            <a:lvl4pPr marL="1600200" indent="-228600">
              <a:spcBef>
                <a:spcPct val="30000"/>
              </a:spcBef>
              <a:defRPr kumimoji="1" sz="1200">
                <a:solidFill>
                  <a:schemeClr val="tx1"/>
                </a:solidFill>
                <a:latin typeface="Times New Roman" pitchFamily="18" charset="0"/>
                <a:cs typeface="Arial" charset="0"/>
              </a:defRPr>
            </a:lvl4pPr>
            <a:lvl5pPr marL="2057400" indent="-228600">
              <a:spcBef>
                <a:spcPct val="30000"/>
              </a:spcBef>
              <a:defRPr kumimoji="1" sz="1200">
                <a:solidFill>
                  <a:schemeClr val="tx1"/>
                </a:solidFill>
                <a:latin typeface="Times New Roman" pitchFamily="18" charset="0"/>
                <a:cs typeface="Arial" charset="0"/>
              </a:defRPr>
            </a:lvl5pPr>
            <a:lvl6pPr marL="2514600" indent="-228600" eaLnBrk="0" fontAlgn="base" hangingPunct="0">
              <a:spcBef>
                <a:spcPct val="30000"/>
              </a:spcBef>
              <a:spcAft>
                <a:spcPct val="0"/>
              </a:spcAft>
              <a:defRPr kumimoji="1" sz="1200">
                <a:solidFill>
                  <a:schemeClr val="tx1"/>
                </a:solidFill>
                <a:latin typeface="Times New Roman" pitchFamily="18" charset="0"/>
                <a:cs typeface="Arial" charset="0"/>
              </a:defRPr>
            </a:lvl6pPr>
            <a:lvl7pPr marL="2971800" indent="-228600" eaLnBrk="0" fontAlgn="base" hangingPunct="0">
              <a:spcBef>
                <a:spcPct val="30000"/>
              </a:spcBef>
              <a:spcAft>
                <a:spcPct val="0"/>
              </a:spcAft>
              <a:defRPr kumimoji="1" sz="1200">
                <a:solidFill>
                  <a:schemeClr val="tx1"/>
                </a:solidFill>
                <a:latin typeface="Times New Roman" pitchFamily="18" charset="0"/>
                <a:cs typeface="Arial" charset="0"/>
              </a:defRPr>
            </a:lvl7pPr>
            <a:lvl8pPr marL="3429000" indent="-228600" eaLnBrk="0" fontAlgn="base" hangingPunct="0">
              <a:spcBef>
                <a:spcPct val="30000"/>
              </a:spcBef>
              <a:spcAft>
                <a:spcPct val="0"/>
              </a:spcAft>
              <a:defRPr kumimoji="1" sz="1200">
                <a:solidFill>
                  <a:schemeClr val="tx1"/>
                </a:solidFill>
                <a:latin typeface="Times New Roman" pitchFamily="18" charset="0"/>
                <a:cs typeface="Arial" charset="0"/>
              </a:defRPr>
            </a:lvl8pPr>
            <a:lvl9pPr marL="3886200" indent="-228600" eaLnBrk="0" fontAlgn="base" hangingPunct="0">
              <a:spcBef>
                <a:spcPct val="30000"/>
              </a:spcBef>
              <a:spcAft>
                <a:spcPct val="0"/>
              </a:spcAft>
              <a:defRPr kumimoji="1" sz="1200">
                <a:solidFill>
                  <a:schemeClr val="tx1"/>
                </a:solidFill>
                <a:latin typeface="Times New Roman" pitchFamily="18" charset="0"/>
                <a:cs typeface="Arial" charset="0"/>
              </a:defRPr>
            </a:lvl9pPr>
          </a:lstStyle>
          <a:p>
            <a:pPr algn="r">
              <a:spcBef>
                <a:spcPct val="50000"/>
              </a:spcBef>
            </a:pPr>
            <a:fld id="{3816D064-1AD4-424B-8602-308984E034FB}" type="slidenum">
              <a:rPr kumimoji="0" lang="ru-RU" altLang="ru-RU">
                <a:latin typeface="Arial" charset="0"/>
              </a:rPr>
              <a:pPr algn="r">
                <a:spcBef>
                  <a:spcPct val="50000"/>
                </a:spcBef>
              </a:pPr>
              <a:t>5</a:t>
            </a:fld>
            <a:endParaRPr kumimoji="0" lang="ru-RU" altLang="ru-RU" dirty="0">
              <a:latin typeface="Arial" charset="0"/>
            </a:endParaRPr>
          </a:p>
        </p:txBody>
      </p:sp>
      <p:sp>
        <p:nvSpPr>
          <p:cNvPr id="47107" name="Образ слайда 1"/>
          <p:cNvSpPr>
            <a:spLocks noGrp="1" noRot="1" noChangeAspect="1" noTextEdit="1"/>
          </p:cNvSpPr>
          <p:nvPr>
            <p:ph type="sldImg"/>
          </p:nvPr>
        </p:nvSpPr>
        <p:spPr>
          <a:xfrm>
            <a:off x="942975" y="746125"/>
            <a:ext cx="4975225" cy="3730625"/>
          </a:xfrm>
          <a:ln/>
        </p:spPr>
      </p:sp>
      <p:sp>
        <p:nvSpPr>
          <p:cNvPr id="47108" name="Заметки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235" tIns="46117" rIns="92235" bIns="46117"/>
          <a:lstStyle/>
          <a:p>
            <a:pPr>
              <a:spcBef>
                <a:spcPct val="0"/>
              </a:spcBef>
            </a:pPr>
            <a:r>
              <a:rPr lang="ru-RU" altLang="ru-RU" dirty="0" smtClean="0"/>
              <a:t>Начало, причины, цели, задачи</a:t>
            </a:r>
          </a:p>
        </p:txBody>
      </p:sp>
      <p:sp>
        <p:nvSpPr>
          <p:cNvPr id="47109" name="Номер слайда 3"/>
          <p:cNvSpPr txBox="1">
            <a:spLocks noGrp="1"/>
          </p:cNvSpPr>
          <p:nvPr/>
        </p:nvSpPr>
        <p:spPr bwMode="auto">
          <a:xfrm>
            <a:off x="3883026" y="9447214"/>
            <a:ext cx="2973388"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57" tIns="45278" rIns="90557" bIns="45278" anchor="b"/>
          <a:lstStyle>
            <a:lvl1pPr>
              <a:spcBef>
                <a:spcPct val="30000"/>
              </a:spcBef>
              <a:defRPr kumimoji="1" sz="1200">
                <a:solidFill>
                  <a:schemeClr val="tx1"/>
                </a:solidFill>
                <a:latin typeface="Times New Roman" pitchFamily="18" charset="0"/>
                <a:cs typeface="Arial" charset="0"/>
              </a:defRPr>
            </a:lvl1pPr>
            <a:lvl2pPr marL="742950" indent="-285750">
              <a:spcBef>
                <a:spcPct val="30000"/>
              </a:spcBef>
              <a:defRPr kumimoji="1" sz="1200">
                <a:solidFill>
                  <a:schemeClr val="tx1"/>
                </a:solidFill>
                <a:latin typeface="Times New Roman" pitchFamily="18" charset="0"/>
                <a:cs typeface="Arial" charset="0"/>
              </a:defRPr>
            </a:lvl2pPr>
            <a:lvl3pPr marL="1143000" indent="-228600">
              <a:spcBef>
                <a:spcPct val="30000"/>
              </a:spcBef>
              <a:defRPr kumimoji="1" sz="1200">
                <a:solidFill>
                  <a:schemeClr val="tx1"/>
                </a:solidFill>
                <a:latin typeface="Times New Roman" pitchFamily="18" charset="0"/>
                <a:cs typeface="Arial" charset="0"/>
              </a:defRPr>
            </a:lvl3pPr>
            <a:lvl4pPr marL="1600200" indent="-228600">
              <a:spcBef>
                <a:spcPct val="30000"/>
              </a:spcBef>
              <a:defRPr kumimoji="1" sz="1200">
                <a:solidFill>
                  <a:schemeClr val="tx1"/>
                </a:solidFill>
                <a:latin typeface="Times New Roman" pitchFamily="18" charset="0"/>
                <a:cs typeface="Arial" charset="0"/>
              </a:defRPr>
            </a:lvl4pPr>
            <a:lvl5pPr marL="2057400" indent="-228600">
              <a:spcBef>
                <a:spcPct val="30000"/>
              </a:spcBef>
              <a:defRPr kumimoji="1" sz="1200">
                <a:solidFill>
                  <a:schemeClr val="tx1"/>
                </a:solidFill>
                <a:latin typeface="Times New Roman" pitchFamily="18" charset="0"/>
                <a:cs typeface="Arial" charset="0"/>
              </a:defRPr>
            </a:lvl5pPr>
            <a:lvl6pPr marL="2514600" indent="-228600" eaLnBrk="0" fontAlgn="base" hangingPunct="0">
              <a:spcBef>
                <a:spcPct val="30000"/>
              </a:spcBef>
              <a:spcAft>
                <a:spcPct val="0"/>
              </a:spcAft>
              <a:defRPr kumimoji="1" sz="1200">
                <a:solidFill>
                  <a:schemeClr val="tx1"/>
                </a:solidFill>
                <a:latin typeface="Times New Roman" pitchFamily="18" charset="0"/>
                <a:cs typeface="Arial" charset="0"/>
              </a:defRPr>
            </a:lvl6pPr>
            <a:lvl7pPr marL="2971800" indent="-228600" eaLnBrk="0" fontAlgn="base" hangingPunct="0">
              <a:spcBef>
                <a:spcPct val="30000"/>
              </a:spcBef>
              <a:spcAft>
                <a:spcPct val="0"/>
              </a:spcAft>
              <a:defRPr kumimoji="1" sz="1200">
                <a:solidFill>
                  <a:schemeClr val="tx1"/>
                </a:solidFill>
                <a:latin typeface="Times New Roman" pitchFamily="18" charset="0"/>
                <a:cs typeface="Arial" charset="0"/>
              </a:defRPr>
            </a:lvl7pPr>
            <a:lvl8pPr marL="3429000" indent="-228600" eaLnBrk="0" fontAlgn="base" hangingPunct="0">
              <a:spcBef>
                <a:spcPct val="30000"/>
              </a:spcBef>
              <a:spcAft>
                <a:spcPct val="0"/>
              </a:spcAft>
              <a:defRPr kumimoji="1" sz="1200">
                <a:solidFill>
                  <a:schemeClr val="tx1"/>
                </a:solidFill>
                <a:latin typeface="Times New Roman" pitchFamily="18" charset="0"/>
                <a:cs typeface="Arial" charset="0"/>
              </a:defRPr>
            </a:lvl8pPr>
            <a:lvl9pPr marL="3886200" indent="-228600" eaLnBrk="0" fontAlgn="base" hangingPunct="0">
              <a:spcBef>
                <a:spcPct val="30000"/>
              </a:spcBef>
              <a:spcAft>
                <a:spcPct val="0"/>
              </a:spcAft>
              <a:defRPr kumimoji="1" sz="1200">
                <a:solidFill>
                  <a:schemeClr val="tx1"/>
                </a:solidFill>
                <a:latin typeface="Times New Roman" pitchFamily="18" charset="0"/>
                <a:cs typeface="Arial" charset="0"/>
              </a:defRPr>
            </a:lvl9pPr>
          </a:lstStyle>
          <a:p>
            <a:pPr algn="r">
              <a:spcBef>
                <a:spcPct val="50000"/>
              </a:spcBef>
            </a:pPr>
            <a:fld id="{36FD99D1-25B6-46A6-B887-A6E18AE53715}" type="slidenum">
              <a:rPr kumimoji="0" lang="ru-RU" altLang="ru-RU">
                <a:latin typeface="Calibri" pitchFamily="34" charset="0"/>
              </a:rPr>
              <a:pPr algn="r">
                <a:spcBef>
                  <a:spcPct val="50000"/>
                </a:spcBef>
              </a:pPr>
              <a:t>5</a:t>
            </a:fld>
            <a:endParaRPr kumimoji="0" lang="ru-RU" altLang="ru-RU" dirty="0">
              <a:latin typeface="Calibri" pitchFamily="34" charset="0"/>
            </a:endParaRPr>
          </a:p>
        </p:txBody>
      </p:sp>
    </p:spTree>
    <p:extLst>
      <p:ext uri="{BB962C8B-B14F-4D97-AF65-F5344CB8AC3E}">
        <p14:creationId xmlns:p14="http://schemas.microsoft.com/office/powerpoint/2010/main" val="2471394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1"/>
          <p:cNvSpPr>
            <a:spLocks noGrp="1" noRot="1" noChangeAspect="1" noChangeArrowheads="1" noTextEdit="1"/>
          </p:cNvSpPr>
          <p:nvPr>
            <p:ph type="sldImg"/>
          </p:nvPr>
        </p:nvSpPr>
        <p:spPr>
          <a:xfrm>
            <a:off x="-14960600" y="-12833350"/>
            <a:ext cx="18119725" cy="13589000"/>
          </a:xfrm>
          <a:solidFill>
            <a:srgbClr val="FFFFFF"/>
          </a:solidFill>
          <a:ln/>
        </p:spPr>
      </p:sp>
      <p:sp>
        <p:nvSpPr>
          <p:cNvPr id="50179" name="Rectangle 2"/>
          <p:cNvSpPr>
            <a:spLocks noGrp="1" noChangeArrowheads="1"/>
          </p:cNvSpPr>
          <p:nvPr>
            <p:ph type="body" idx="1"/>
          </p:nvPr>
        </p:nvSpPr>
        <p:spPr>
          <a:xfrm>
            <a:off x="687388" y="4725988"/>
            <a:ext cx="5480050"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ru-RU" altLang="ru-RU" smtClean="0">
                <a:solidFill>
                  <a:srgbClr val="0070C0"/>
                </a:solidFill>
                <a:cs typeface="Times New Roman" pitchFamily="18" charset="0"/>
              </a:rPr>
              <a:t>В соответствии с п. 1 ст. 226 НК РФ российские организации, индивидуальные предприниматели, нотариусы, занимающиеся частной практикой, адвокаты,  учредившие адвокатские кабинеты, а также обособленные подразделения  иностранных организаций в Российской Федерации, от которых или в результате </a:t>
            </a:r>
            <a:br>
              <a:rPr lang="ru-RU" altLang="ru-RU" smtClean="0">
                <a:solidFill>
                  <a:srgbClr val="0070C0"/>
                </a:solidFill>
                <a:cs typeface="Times New Roman" pitchFamily="18" charset="0"/>
              </a:rPr>
            </a:br>
            <a:r>
              <a:rPr lang="ru-RU" altLang="ru-RU" smtClean="0">
                <a:solidFill>
                  <a:srgbClr val="0070C0"/>
                </a:solidFill>
                <a:cs typeface="Times New Roman" pitchFamily="18" charset="0"/>
              </a:rPr>
              <a:t>отношений с которыми налогоплательщик получил доходы, обязан исчислить,  удержать у  налогоплательщика и уплатить сумму НДФЛ, исчисленную в  соответствии со ст. 224 НК РФ.</a:t>
            </a:r>
          </a:p>
          <a:p>
            <a:r>
              <a:rPr lang="ru-RU" altLang="ru-RU" smtClean="0">
                <a:solidFill>
                  <a:srgbClr val="0070C0"/>
                </a:solidFill>
                <a:cs typeface="Times New Roman" pitchFamily="18" charset="0"/>
              </a:rPr>
              <a:t>Следовательно, НДФЛ с суммы пособия за счет средств работодателя исчисляет,  удерживает и уплачивает работодатель, а НДФЛ с суммы пособия за счет средств Фонда социального страхования РФ исчисляют, удерживают и уплачивают территориальные оторганы  Фонда.</a:t>
            </a:r>
          </a:p>
          <a:p>
            <a:r>
              <a:rPr lang="ru-RU" altLang="ru-RU" smtClean="0">
                <a:solidFill>
                  <a:srgbClr val="0070C0"/>
                </a:solidFill>
                <a:cs typeface="Times New Roman" pitchFamily="18" charset="0"/>
              </a:rPr>
              <a:t>Согласно п.2.ст. 219 НК РФ имущественные налоговые вычеты предоставляются  при подаче налогоплательщиком налоговой декларации в налоговые органы по окончании налогового периода, если иное не предусмотрено настоящей статьей.</a:t>
            </a:r>
          </a:p>
          <a:p>
            <a:r>
              <a:rPr lang="ru-RU" altLang="ru-RU" smtClean="0">
                <a:solidFill>
                  <a:srgbClr val="0070C0"/>
                </a:solidFill>
                <a:cs typeface="Times New Roman" pitchFamily="18" charset="0"/>
              </a:rPr>
              <a:t>Таким образом налогоплательщику необходимо обратиться в филиал регионального отделения Фонда социального страхования РФ за справкой 2-НДФЛ</a:t>
            </a:r>
            <a:endParaRPr lang="ru-RU" altLang="ru-RU" smtClean="0"/>
          </a:p>
        </p:txBody>
      </p:sp>
    </p:spTree>
    <p:extLst>
      <p:ext uri="{BB962C8B-B14F-4D97-AF65-F5344CB8AC3E}">
        <p14:creationId xmlns:p14="http://schemas.microsoft.com/office/powerpoint/2010/main" val="2865376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smtClean="0"/>
          </a:p>
        </p:txBody>
      </p:sp>
      <p:sp>
        <p:nvSpPr>
          <p:cNvPr id="51204" name="Номер слайда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399">
              <a:spcBef>
                <a:spcPct val="30000"/>
              </a:spcBef>
              <a:defRPr kumimoji="1" sz="1200">
                <a:solidFill>
                  <a:schemeClr val="tx1"/>
                </a:solidFill>
                <a:latin typeface="Times New Roman" pitchFamily="18" charset="0"/>
                <a:cs typeface="Arial" charset="0"/>
              </a:defRPr>
            </a:lvl1pPr>
            <a:lvl2pPr marL="742859" indent="-285715" defTabSz="925399">
              <a:spcBef>
                <a:spcPct val="30000"/>
              </a:spcBef>
              <a:defRPr kumimoji="1" sz="1200">
                <a:solidFill>
                  <a:schemeClr val="tx1"/>
                </a:solidFill>
                <a:latin typeface="Times New Roman" pitchFamily="18" charset="0"/>
                <a:cs typeface="Arial" charset="0"/>
              </a:defRPr>
            </a:lvl2pPr>
            <a:lvl3pPr marL="1142859" indent="-228572" defTabSz="925399">
              <a:spcBef>
                <a:spcPct val="30000"/>
              </a:spcBef>
              <a:defRPr kumimoji="1" sz="1200">
                <a:solidFill>
                  <a:schemeClr val="tx1"/>
                </a:solidFill>
                <a:latin typeface="Times New Roman" pitchFamily="18" charset="0"/>
                <a:cs typeface="Arial" charset="0"/>
              </a:defRPr>
            </a:lvl3pPr>
            <a:lvl4pPr marL="1600002" indent="-228572" defTabSz="925399">
              <a:spcBef>
                <a:spcPct val="30000"/>
              </a:spcBef>
              <a:defRPr kumimoji="1" sz="1200">
                <a:solidFill>
                  <a:schemeClr val="tx1"/>
                </a:solidFill>
                <a:latin typeface="Times New Roman" pitchFamily="18" charset="0"/>
                <a:cs typeface="Arial" charset="0"/>
              </a:defRPr>
            </a:lvl4pPr>
            <a:lvl5pPr marL="2057146" indent="-228572" defTabSz="925399">
              <a:spcBef>
                <a:spcPct val="30000"/>
              </a:spcBef>
              <a:defRPr kumimoji="1" sz="1200">
                <a:solidFill>
                  <a:schemeClr val="tx1"/>
                </a:solidFill>
                <a:latin typeface="Times New Roman" pitchFamily="18" charset="0"/>
                <a:cs typeface="Arial" charset="0"/>
              </a:defRPr>
            </a:lvl5pPr>
            <a:lvl6pPr marL="2514289" indent="-228572" defTabSz="925399" eaLnBrk="0" fontAlgn="base" hangingPunct="0">
              <a:spcBef>
                <a:spcPct val="30000"/>
              </a:spcBef>
              <a:spcAft>
                <a:spcPct val="0"/>
              </a:spcAft>
              <a:defRPr kumimoji="1" sz="1200">
                <a:solidFill>
                  <a:schemeClr val="tx1"/>
                </a:solidFill>
                <a:latin typeface="Times New Roman" pitchFamily="18" charset="0"/>
                <a:cs typeface="Arial" charset="0"/>
              </a:defRPr>
            </a:lvl6pPr>
            <a:lvl7pPr marL="2971433" indent="-228572" defTabSz="925399" eaLnBrk="0" fontAlgn="base" hangingPunct="0">
              <a:spcBef>
                <a:spcPct val="30000"/>
              </a:spcBef>
              <a:spcAft>
                <a:spcPct val="0"/>
              </a:spcAft>
              <a:defRPr kumimoji="1" sz="1200">
                <a:solidFill>
                  <a:schemeClr val="tx1"/>
                </a:solidFill>
                <a:latin typeface="Times New Roman" pitchFamily="18" charset="0"/>
                <a:cs typeface="Arial" charset="0"/>
              </a:defRPr>
            </a:lvl7pPr>
            <a:lvl8pPr marL="3428577" indent="-228572" defTabSz="925399" eaLnBrk="0" fontAlgn="base" hangingPunct="0">
              <a:spcBef>
                <a:spcPct val="30000"/>
              </a:spcBef>
              <a:spcAft>
                <a:spcPct val="0"/>
              </a:spcAft>
              <a:defRPr kumimoji="1" sz="1200">
                <a:solidFill>
                  <a:schemeClr val="tx1"/>
                </a:solidFill>
                <a:latin typeface="Times New Roman" pitchFamily="18" charset="0"/>
                <a:cs typeface="Arial" charset="0"/>
              </a:defRPr>
            </a:lvl8pPr>
            <a:lvl9pPr marL="3885720" indent="-228572" defTabSz="925399" eaLnBrk="0" fontAlgn="base" hangingPunct="0">
              <a:spcBef>
                <a:spcPct val="30000"/>
              </a:spcBef>
              <a:spcAft>
                <a:spcPct val="0"/>
              </a:spcAft>
              <a:defRPr kumimoji="1" sz="1200">
                <a:solidFill>
                  <a:schemeClr val="tx1"/>
                </a:solidFill>
                <a:latin typeface="Times New Roman" pitchFamily="18" charset="0"/>
                <a:cs typeface="Arial" charset="0"/>
              </a:defRPr>
            </a:lvl9pPr>
          </a:lstStyle>
          <a:p>
            <a:pPr>
              <a:spcBef>
                <a:spcPct val="0"/>
              </a:spcBef>
            </a:pPr>
            <a:fld id="{870FA6F8-B02A-43EF-97DA-5A9B06BE98C5}" type="slidenum">
              <a:rPr kumimoji="0" lang="ru-RU" altLang="ru-RU" smtClean="0"/>
              <a:pPr>
                <a:spcBef>
                  <a:spcPct val="0"/>
                </a:spcBef>
              </a:pPr>
              <a:t>18</a:t>
            </a:fld>
            <a:endParaRPr kumimoji="0" lang="ru-RU" altLang="ru-RU" smtClean="0"/>
          </a:p>
        </p:txBody>
      </p:sp>
    </p:spTree>
    <p:extLst>
      <p:ext uri="{BB962C8B-B14F-4D97-AF65-F5344CB8AC3E}">
        <p14:creationId xmlns:p14="http://schemas.microsoft.com/office/powerpoint/2010/main" val="1584833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Text Box 1"/>
          <p:cNvSpPr txBox="1">
            <a:spLocks noChangeArrowheads="1"/>
          </p:cNvSpPr>
          <p:nvPr/>
        </p:nvSpPr>
        <p:spPr bwMode="auto">
          <a:xfrm>
            <a:off x="2144714" y="757239"/>
            <a:ext cx="2568575" cy="3730625"/>
          </a:xfrm>
          <a:prstGeom prst="rect">
            <a:avLst/>
          </a:prstGeom>
          <a:solidFill>
            <a:srgbClr val="FFFFFF"/>
          </a:solidFill>
          <a:ln w="9360">
            <a:solidFill>
              <a:srgbClr val="000000"/>
            </a:solidFill>
            <a:miter lim="800000"/>
            <a:headEnd/>
            <a:tailEnd/>
          </a:ln>
        </p:spPr>
        <p:txBody>
          <a:bodyPr wrap="none" lIns="91748" tIns="45874" rIns="91748" bIns="45874" anchor="ctr"/>
          <a:lstStyle>
            <a:lvl1pPr>
              <a:spcBef>
                <a:spcPct val="30000"/>
              </a:spcBef>
              <a:defRPr kumimoji="1" sz="1200">
                <a:solidFill>
                  <a:schemeClr val="tx1"/>
                </a:solidFill>
                <a:latin typeface="Times New Roman" pitchFamily="18" charset="0"/>
                <a:cs typeface="Arial" charset="0"/>
              </a:defRPr>
            </a:lvl1pPr>
            <a:lvl2pPr marL="742950" indent="-285750">
              <a:spcBef>
                <a:spcPct val="30000"/>
              </a:spcBef>
              <a:defRPr kumimoji="1" sz="1200">
                <a:solidFill>
                  <a:schemeClr val="tx1"/>
                </a:solidFill>
                <a:latin typeface="Times New Roman" pitchFamily="18" charset="0"/>
                <a:cs typeface="Arial" charset="0"/>
              </a:defRPr>
            </a:lvl2pPr>
            <a:lvl3pPr marL="1143000" indent="-228600">
              <a:spcBef>
                <a:spcPct val="30000"/>
              </a:spcBef>
              <a:defRPr kumimoji="1" sz="1200">
                <a:solidFill>
                  <a:schemeClr val="tx1"/>
                </a:solidFill>
                <a:latin typeface="Times New Roman" pitchFamily="18" charset="0"/>
                <a:cs typeface="Arial" charset="0"/>
              </a:defRPr>
            </a:lvl3pPr>
            <a:lvl4pPr marL="1600200" indent="-228600">
              <a:spcBef>
                <a:spcPct val="30000"/>
              </a:spcBef>
              <a:defRPr kumimoji="1" sz="1200">
                <a:solidFill>
                  <a:schemeClr val="tx1"/>
                </a:solidFill>
                <a:latin typeface="Times New Roman" pitchFamily="18" charset="0"/>
                <a:cs typeface="Arial" charset="0"/>
              </a:defRPr>
            </a:lvl4pPr>
            <a:lvl5pPr marL="2057400" indent="-228600">
              <a:spcBef>
                <a:spcPct val="30000"/>
              </a:spcBef>
              <a:defRPr kumimoji="1" sz="1200">
                <a:solidFill>
                  <a:schemeClr val="tx1"/>
                </a:solidFill>
                <a:latin typeface="Times New Roman" pitchFamily="18" charset="0"/>
                <a:cs typeface="Arial" charset="0"/>
              </a:defRPr>
            </a:lvl5pPr>
            <a:lvl6pPr marL="2514600" indent="-228600" eaLnBrk="0" fontAlgn="base" hangingPunct="0">
              <a:spcBef>
                <a:spcPct val="30000"/>
              </a:spcBef>
              <a:spcAft>
                <a:spcPct val="0"/>
              </a:spcAft>
              <a:defRPr kumimoji="1" sz="1200">
                <a:solidFill>
                  <a:schemeClr val="tx1"/>
                </a:solidFill>
                <a:latin typeface="Times New Roman" pitchFamily="18" charset="0"/>
                <a:cs typeface="Arial" charset="0"/>
              </a:defRPr>
            </a:lvl6pPr>
            <a:lvl7pPr marL="2971800" indent="-228600" eaLnBrk="0" fontAlgn="base" hangingPunct="0">
              <a:spcBef>
                <a:spcPct val="30000"/>
              </a:spcBef>
              <a:spcAft>
                <a:spcPct val="0"/>
              </a:spcAft>
              <a:defRPr kumimoji="1" sz="1200">
                <a:solidFill>
                  <a:schemeClr val="tx1"/>
                </a:solidFill>
                <a:latin typeface="Times New Roman" pitchFamily="18" charset="0"/>
                <a:cs typeface="Arial" charset="0"/>
              </a:defRPr>
            </a:lvl7pPr>
            <a:lvl8pPr marL="3429000" indent="-228600" eaLnBrk="0" fontAlgn="base" hangingPunct="0">
              <a:spcBef>
                <a:spcPct val="30000"/>
              </a:spcBef>
              <a:spcAft>
                <a:spcPct val="0"/>
              </a:spcAft>
              <a:defRPr kumimoji="1" sz="1200">
                <a:solidFill>
                  <a:schemeClr val="tx1"/>
                </a:solidFill>
                <a:latin typeface="Times New Roman" pitchFamily="18" charset="0"/>
                <a:cs typeface="Arial" charset="0"/>
              </a:defRPr>
            </a:lvl8pPr>
            <a:lvl9pPr marL="3886200" indent="-228600" eaLnBrk="0" fontAlgn="base" hangingPunct="0">
              <a:spcBef>
                <a:spcPct val="30000"/>
              </a:spcBef>
              <a:spcAft>
                <a:spcPct val="0"/>
              </a:spcAft>
              <a:defRPr kumimoji="1" sz="1200">
                <a:solidFill>
                  <a:schemeClr val="tx1"/>
                </a:solidFill>
                <a:latin typeface="Times New Roman" pitchFamily="18" charset="0"/>
                <a:cs typeface="Arial" charset="0"/>
              </a:defRPr>
            </a:lvl9pPr>
          </a:lstStyle>
          <a:p>
            <a:pPr>
              <a:spcBef>
                <a:spcPct val="50000"/>
              </a:spcBef>
            </a:pPr>
            <a:endParaRPr kumimoji="0" lang="ru-RU" altLang="ru-RU" sz="1800"/>
          </a:p>
        </p:txBody>
      </p:sp>
      <p:sp>
        <p:nvSpPr>
          <p:cNvPr id="52227" name="Rectangle 2"/>
          <p:cNvSpPr>
            <a:spLocks noGrp="1" noChangeArrowheads="1"/>
          </p:cNvSpPr>
          <p:nvPr>
            <p:ph type="body"/>
          </p:nvPr>
        </p:nvSpPr>
        <p:spPr>
          <a:xfrm>
            <a:off x="687388" y="4725988"/>
            <a:ext cx="5480050" cy="4470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ru-RU" altLang="ru-RU" smtClean="0"/>
          </a:p>
        </p:txBody>
      </p:sp>
    </p:spTree>
    <p:extLst>
      <p:ext uri="{BB962C8B-B14F-4D97-AF65-F5344CB8AC3E}">
        <p14:creationId xmlns:p14="http://schemas.microsoft.com/office/powerpoint/2010/main" val="4043677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11"/>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a:spcBef>
                <a:spcPct val="30000"/>
              </a:spcBef>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1pPr>
            <a:lvl2pPr marL="742950" indent="-285750" defTabSz="925513">
              <a:spcBef>
                <a:spcPct val="30000"/>
              </a:spcBef>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2pPr>
            <a:lvl3pPr marL="1143000" indent="-228600" defTabSz="925513">
              <a:spcBef>
                <a:spcPct val="30000"/>
              </a:spcBef>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3pPr>
            <a:lvl4pPr marL="1600200" indent="-228600" defTabSz="925513">
              <a:spcBef>
                <a:spcPct val="30000"/>
              </a:spcBef>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4pPr>
            <a:lvl5pPr marL="2057400" indent="-228600" defTabSz="925513">
              <a:spcBef>
                <a:spcPct val="30000"/>
              </a:spcBef>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5pPr>
            <a:lvl6pPr marL="2514600" indent="-228600" defTabSz="925513" eaLnBrk="0" fontAlgn="base" hangingPunct="0">
              <a:spcBef>
                <a:spcPct val="30000"/>
              </a:spcBef>
              <a:spcAft>
                <a:spcPct val="0"/>
              </a:spcAft>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6pPr>
            <a:lvl7pPr marL="2971800" indent="-228600" defTabSz="925513" eaLnBrk="0" fontAlgn="base" hangingPunct="0">
              <a:spcBef>
                <a:spcPct val="30000"/>
              </a:spcBef>
              <a:spcAft>
                <a:spcPct val="0"/>
              </a:spcAft>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7pPr>
            <a:lvl8pPr marL="3429000" indent="-228600" defTabSz="925513" eaLnBrk="0" fontAlgn="base" hangingPunct="0">
              <a:spcBef>
                <a:spcPct val="30000"/>
              </a:spcBef>
              <a:spcAft>
                <a:spcPct val="0"/>
              </a:spcAft>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8pPr>
            <a:lvl9pPr marL="3886200" indent="-228600" defTabSz="925513" eaLnBrk="0" fontAlgn="base" hangingPunct="0">
              <a:spcBef>
                <a:spcPct val="30000"/>
              </a:spcBef>
              <a:spcAft>
                <a:spcPct val="0"/>
              </a:spcAft>
              <a:tabLst>
                <a:tab pos="0" algn="l"/>
                <a:tab pos="449263" algn="l"/>
                <a:tab pos="900113" algn="l"/>
                <a:tab pos="1350963" algn="l"/>
                <a:tab pos="1801813" algn="l"/>
                <a:tab pos="2254250" algn="l"/>
                <a:tab pos="2705100" algn="l"/>
                <a:tab pos="3155950" algn="l"/>
                <a:tab pos="3606800" algn="l"/>
                <a:tab pos="4059238" algn="l"/>
                <a:tab pos="4510088" algn="l"/>
                <a:tab pos="4960938" algn="l"/>
                <a:tab pos="5411788" algn="l"/>
                <a:tab pos="5864225" algn="l"/>
                <a:tab pos="6315075" algn="l"/>
                <a:tab pos="6765925" algn="l"/>
                <a:tab pos="7216775" algn="l"/>
                <a:tab pos="7669213" algn="l"/>
                <a:tab pos="8120063" algn="l"/>
                <a:tab pos="8570913" algn="l"/>
                <a:tab pos="9021763" algn="l"/>
              </a:tabLst>
              <a:defRPr kumimoji="1" sz="1200">
                <a:solidFill>
                  <a:schemeClr val="tx1"/>
                </a:solidFill>
                <a:latin typeface="Times New Roman" pitchFamily="18" charset="0"/>
                <a:cs typeface="Arial" charset="0"/>
              </a:defRPr>
            </a:lvl9pPr>
          </a:lstStyle>
          <a:p>
            <a:pPr>
              <a:spcBef>
                <a:spcPct val="0"/>
              </a:spcBef>
            </a:pPr>
            <a:fld id="{FDD847EC-97DD-4E53-B6B8-7B28611F607F}" type="slidenum">
              <a:rPr kumimoji="0" lang="en-GB" altLang="ru-RU" smtClean="0">
                <a:solidFill>
                  <a:srgbClr val="000000"/>
                </a:solidFill>
              </a:rPr>
              <a:pPr>
                <a:spcBef>
                  <a:spcPct val="0"/>
                </a:spcBef>
              </a:pPr>
              <a:t>26</a:t>
            </a:fld>
            <a:endParaRPr kumimoji="0" lang="en-GB" altLang="ru-RU" smtClean="0">
              <a:solidFill>
                <a:srgbClr val="000000"/>
              </a:solidFill>
            </a:endParaRPr>
          </a:p>
        </p:txBody>
      </p:sp>
      <p:sp>
        <p:nvSpPr>
          <p:cNvPr id="54275" name="Text Box 1"/>
          <p:cNvSpPr txBox="1">
            <a:spLocks noChangeArrowheads="1"/>
          </p:cNvSpPr>
          <p:nvPr/>
        </p:nvSpPr>
        <p:spPr bwMode="auto">
          <a:xfrm>
            <a:off x="1143000" y="746125"/>
            <a:ext cx="4572000" cy="3730625"/>
          </a:xfrm>
          <a:prstGeom prst="rect">
            <a:avLst/>
          </a:prstGeom>
          <a:solidFill>
            <a:srgbClr val="FFFFFF"/>
          </a:solidFill>
          <a:ln w="9360">
            <a:solidFill>
              <a:srgbClr val="000000"/>
            </a:solidFill>
            <a:miter lim="800000"/>
            <a:headEnd/>
            <a:tailEnd/>
          </a:ln>
        </p:spPr>
        <p:txBody>
          <a:bodyPr wrap="none" lIns="91842" tIns="45921" rIns="91842" bIns="45921" anchor="ctr"/>
          <a:lstStyle>
            <a:lvl1pPr>
              <a:spcBef>
                <a:spcPct val="30000"/>
              </a:spcBef>
              <a:defRPr kumimoji="1" sz="1200">
                <a:solidFill>
                  <a:schemeClr val="tx1"/>
                </a:solidFill>
                <a:latin typeface="Times New Roman" pitchFamily="18" charset="0"/>
                <a:cs typeface="Arial" charset="0"/>
              </a:defRPr>
            </a:lvl1pPr>
            <a:lvl2pPr marL="742950" indent="-285750">
              <a:spcBef>
                <a:spcPct val="30000"/>
              </a:spcBef>
              <a:defRPr kumimoji="1" sz="1200">
                <a:solidFill>
                  <a:schemeClr val="tx1"/>
                </a:solidFill>
                <a:latin typeface="Times New Roman" pitchFamily="18" charset="0"/>
                <a:cs typeface="Arial" charset="0"/>
              </a:defRPr>
            </a:lvl2pPr>
            <a:lvl3pPr marL="1143000" indent="-228600">
              <a:spcBef>
                <a:spcPct val="30000"/>
              </a:spcBef>
              <a:defRPr kumimoji="1" sz="1200">
                <a:solidFill>
                  <a:schemeClr val="tx1"/>
                </a:solidFill>
                <a:latin typeface="Times New Roman" pitchFamily="18" charset="0"/>
                <a:cs typeface="Arial" charset="0"/>
              </a:defRPr>
            </a:lvl3pPr>
            <a:lvl4pPr marL="1600200" indent="-228600">
              <a:spcBef>
                <a:spcPct val="30000"/>
              </a:spcBef>
              <a:defRPr kumimoji="1" sz="1200">
                <a:solidFill>
                  <a:schemeClr val="tx1"/>
                </a:solidFill>
                <a:latin typeface="Times New Roman" pitchFamily="18" charset="0"/>
                <a:cs typeface="Arial" charset="0"/>
              </a:defRPr>
            </a:lvl4pPr>
            <a:lvl5pPr marL="2057400" indent="-228600">
              <a:spcBef>
                <a:spcPct val="30000"/>
              </a:spcBef>
              <a:defRPr kumimoji="1" sz="1200">
                <a:solidFill>
                  <a:schemeClr val="tx1"/>
                </a:solidFill>
                <a:latin typeface="Times New Roman" pitchFamily="18" charset="0"/>
                <a:cs typeface="Arial" charset="0"/>
              </a:defRPr>
            </a:lvl5pPr>
            <a:lvl6pPr marL="2514600" indent="-228600" eaLnBrk="0" fontAlgn="base" hangingPunct="0">
              <a:spcBef>
                <a:spcPct val="30000"/>
              </a:spcBef>
              <a:spcAft>
                <a:spcPct val="0"/>
              </a:spcAft>
              <a:defRPr kumimoji="1" sz="1200">
                <a:solidFill>
                  <a:schemeClr val="tx1"/>
                </a:solidFill>
                <a:latin typeface="Times New Roman" pitchFamily="18" charset="0"/>
                <a:cs typeface="Arial" charset="0"/>
              </a:defRPr>
            </a:lvl6pPr>
            <a:lvl7pPr marL="2971800" indent="-228600" eaLnBrk="0" fontAlgn="base" hangingPunct="0">
              <a:spcBef>
                <a:spcPct val="30000"/>
              </a:spcBef>
              <a:spcAft>
                <a:spcPct val="0"/>
              </a:spcAft>
              <a:defRPr kumimoji="1" sz="1200">
                <a:solidFill>
                  <a:schemeClr val="tx1"/>
                </a:solidFill>
                <a:latin typeface="Times New Roman" pitchFamily="18" charset="0"/>
                <a:cs typeface="Arial" charset="0"/>
              </a:defRPr>
            </a:lvl7pPr>
            <a:lvl8pPr marL="3429000" indent="-228600" eaLnBrk="0" fontAlgn="base" hangingPunct="0">
              <a:spcBef>
                <a:spcPct val="30000"/>
              </a:spcBef>
              <a:spcAft>
                <a:spcPct val="0"/>
              </a:spcAft>
              <a:defRPr kumimoji="1" sz="1200">
                <a:solidFill>
                  <a:schemeClr val="tx1"/>
                </a:solidFill>
                <a:latin typeface="Times New Roman" pitchFamily="18" charset="0"/>
                <a:cs typeface="Arial" charset="0"/>
              </a:defRPr>
            </a:lvl8pPr>
            <a:lvl9pPr marL="3886200" indent="-228600" eaLnBrk="0" fontAlgn="base" hangingPunct="0">
              <a:spcBef>
                <a:spcPct val="30000"/>
              </a:spcBef>
              <a:spcAft>
                <a:spcPct val="0"/>
              </a:spcAft>
              <a:defRPr kumimoji="1" sz="1200">
                <a:solidFill>
                  <a:schemeClr val="tx1"/>
                </a:solidFill>
                <a:latin typeface="Times New Roman" pitchFamily="18" charset="0"/>
                <a:cs typeface="Arial" charset="0"/>
              </a:defRPr>
            </a:lvl9pPr>
          </a:lstStyle>
          <a:p>
            <a:pPr>
              <a:lnSpc>
                <a:spcPct val="68000"/>
              </a:lnSpc>
              <a:spcBef>
                <a:spcPct val="50000"/>
              </a:spcBef>
              <a:buClr>
                <a:srgbClr val="000000"/>
              </a:buClr>
              <a:buFont typeface="Times New Roman" pitchFamily="18" charset="0"/>
              <a:buNone/>
            </a:pPr>
            <a:endParaRPr kumimoji="0" lang="ru-RU" altLang="ru-RU" sz="1800"/>
          </a:p>
        </p:txBody>
      </p:sp>
      <p:sp>
        <p:nvSpPr>
          <p:cNvPr id="54276" name="Rectangle 2"/>
          <p:cNvSpPr>
            <a:spLocks noGrp="1" noChangeArrowheads="1"/>
          </p:cNvSpPr>
          <p:nvPr>
            <p:ph type="body"/>
          </p:nvPr>
        </p:nvSpPr>
        <p:spPr>
          <a:xfrm>
            <a:off x="685800" y="4725988"/>
            <a:ext cx="5480050" cy="4475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endParaRPr lang="ru-RU" altLang="ru-RU" b="1" dirty="0" smtClean="0">
              <a:solidFill>
                <a:schemeClr val="tx2"/>
              </a:solidFill>
              <a:latin typeface="Calibri" pitchFamily="34" charset="0"/>
            </a:endParaRPr>
          </a:p>
        </p:txBody>
      </p:sp>
    </p:spTree>
    <p:extLst>
      <p:ext uri="{BB962C8B-B14F-4D97-AF65-F5344CB8AC3E}">
        <p14:creationId xmlns:p14="http://schemas.microsoft.com/office/powerpoint/2010/main" val="2695318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C24B3D9D-53B8-4E64-B97A-DE28DA0DEF38}" type="slidenum">
              <a:rPr lang="ru-RU" smtClean="0"/>
              <a:pPr>
                <a:defRPr/>
              </a:pPr>
              <a:t>27</a:t>
            </a:fld>
            <a:endParaRPr lang="ru-RU"/>
          </a:p>
        </p:txBody>
      </p:sp>
    </p:spTree>
    <p:extLst>
      <p:ext uri="{BB962C8B-B14F-4D97-AF65-F5344CB8AC3E}">
        <p14:creationId xmlns:p14="http://schemas.microsoft.com/office/powerpoint/2010/main" val="3679013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EB83A10-3283-4E62-BA8F-8E30892AEF0D}" type="slidenum">
              <a:rPr lang="ru-RU" smtClean="0"/>
              <a:t>31</a:t>
            </a:fld>
            <a:endParaRPr lang="ru-RU" dirty="0"/>
          </a:p>
        </p:txBody>
      </p:sp>
    </p:spTree>
    <p:extLst>
      <p:ext uri="{BB962C8B-B14F-4D97-AF65-F5344CB8AC3E}">
        <p14:creationId xmlns:p14="http://schemas.microsoft.com/office/powerpoint/2010/main" val="3071216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algn="ctr" eaLnBrk="1" hangingPunct="1">
                <a:lnSpc>
                  <a:spcPct val="100000"/>
                </a:lnSpc>
                <a:spcBef>
                  <a:spcPct val="0"/>
                </a:spcBef>
                <a:defRPr/>
              </a:pPr>
              <a:endParaRPr lang="ru-RU" altLang="ru-RU" sz="2400" smtClean="0"/>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grpSp>
      </p:grpSp>
      <p:sp>
        <p:nvSpPr>
          <p:cNvPr id="397331" name="Rectangle 19"/>
          <p:cNvSpPr>
            <a:spLocks noGrp="1" noChangeArrowheads="1"/>
          </p:cNvSpPr>
          <p:nvPr>
            <p:ph type="ctrTitle"/>
          </p:nvPr>
        </p:nvSpPr>
        <p:spPr>
          <a:xfrm>
            <a:off x="2971800" y="1828800"/>
            <a:ext cx="6019800" cy="2209800"/>
          </a:xfrm>
        </p:spPr>
        <p:txBody>
          <a:bodyPr/>
          <a:lstStyle>
            <a:lvl1pPr>
              <a:defRPr/>
            </a:lvl1pPr>
          </a:lstStyle>
          <a:p>
            <a:pPr lvl="0"/>
            <a:r>
              <a:rPr lang="ru-RU" noProof="0" smtClean="0"/>
              <a:t>Образец заголовка</a:t>
            </a:r>
          </a:p>
        </p:txBody>
      </p:sp>
      <p:sp>
        <p:nvSpPr>
          <p:cNvPr id="397332" name="Rectangle 20"/>
          <p:cNvSpPr>
            <a:spLocks noGrp="1" noChangeArrowheads="1"/>
          </p:cNvSpPr>
          <p:nvPr>
            <p:ph type="subTitle" idx="1"/>
          </p:nvPr>
        </p:nvSpPr>
        <p:spPr>
          <a:xfrm>
            <a:off x="2971800" y="4267200"/>
            <a:ext cx="6019800" cy="1752600"/>
          </a:xfrm>
        </p:spPr>
        <p:txBody>
          <a:bodyPr/>
          <a:lstStyle>
            <a:lvl1pPr marL="0" indent="0" algn="ctr">
              <a:buFont typeface="Wingdings" pitchFamily="2" charset="2"/>
              <a:buNone/>
              <a:defRPr/>
            </a:lvl1pPr>
          </a:lstStyle>
          <a:p>
            <a:pPr lvl="0"/>
            <a:r>
              <a:rPr lang="ru-RU" noProof="0" smtClean="0"/>
              <a:t>Образец подзаголовка</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ru-RU"/>
          </a:p>
        </p:txBody>
      </p:sp>
      <p:sp>
        <p:nvSpPr>
          <p:cNvPr id="19" name="Rectangle 17"/>
          <p:cNvSpPr>
            <a:spLocks noGrp="1" noChangeArrowheads="1"/>
          </p:cNvSpPr>
          <p:nvPr>
            <p:ph type="ftr" sz="quarter" idx="11"/>
          </p:nvPr>
        </p:nvSpPr>
        <p:spPr/>
        <p:txBody>
          <a:bodyPr/>
          <a:lstStyle>
            <a:lvl1pPr>
              <a:defRPr/>
            </a:lvl1pPr>
          </a:lstStyle>
          <a:p>
            <a:pPr>
              <a:defRPr/>
            </a:pPr>
            <a:endParaRPr lang="ru-RU"/>
          </a:p>
        </p:txBody>
      </p:sp>
      <p:sp>
        <p:nvSpPr>
          <p:cNvPr id="20" name="Rectangle 18"/>
          <p:cNvSpPr>
            <a:spLocks noGrp="1" noChangeArrowheads="1"/>
          </p:cNvSpPr>
          <p:nvPr>
            <p:ph type="sldNum" sz="quarter" idx="12"/>
          </p:nvPr>
        </p:nvSpPr>
        <p:spPr/>
        <p:txBody>
          <a:bodyPr/>
          <a:lstStyle>
            <a:lvl1pPr>
              <a:defRPr/>
            </a:lvl1pPr>
          </a:lstStyle>
          <a:p>
            <a:pPr>
              <a:defRPr/>
            </a:pPr>
            <a:fld id="{4B57DD6F-E577-4B38-BB7F-9B65139E905F}" type="slidenum">
              <a:rPr lang="ru-RU"/>
              <a:pPr>
                <a:defRPr/>
              </a:pPr>
              <a:t>‹#›</a:t>
            </a:fld>
            <a:endParaRPr lang="ru-RU"/>
          </a:p>
        </p:txBody>
      </p:sp>
    </p:spTree>
    <p:extLst>
      <p:ext uri="{BB962C8B-B14F-4D97-AF65-F5344CB8AC3E}">
        <p14:creationId xmlns:p14="http://schemas.microsoft.com/office/powerpoint/2010/main" val="3927682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3FDB6D6C-6592-4FCF-8404-F0E4D20236EC}"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8471407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457200"/>
            <a:ext cx="2057400" cy="5410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457200"/>
            <a:ext cx="60198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A9548351-BBBF-4735-8C30-6512CEC2204B}"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4569599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457200" y="457200"/>
            <a:ext cx="8229600" cy="5410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2"/>
          <p:cNvSpPr>
            <a:spLocks noGrp="1" noChangeArrowheads="1"/>
          </p:cNvSpPr>
          <p:nvPr>
            <p:ph type="ftr" sz="quarter" idx="10"/>
          </p:nvPr>
        </p:nvSpPr>
        <p:spPr>
          <a:ln/>
        </p:spPr>
        <p:txBody>
          <a:bodyPr/>
          <a:lstStyle>
            <a:lvl1pPr>
              <a:defRPr/>
            </a:lvl1pPr>
          </a:lstStyle>
          <a:p>
            <a:pPr>
              <a:defRPr/>
            </a:pPr>
            <a:endParaRPr lang="ru-RU"/>
          </a:p>
        </p:txBody>
      </p:sp>
      <p:sp>
        <p:nvSpPr>
          <p:cNvPr id="4" name="Rectangle 3"/>
          <p:cNvSpPr>
            <a:spLocks noGrp="1" noChangeArrowheads="1"/>
          </p:cNvSpPr>
          <p:nvPr>
            <p:ph type="sldNum" sz="quarter" idx="11"/>
          </p:nvPr>
        </p:nvSpPr>
        <p:spPr>
          <a:ln/>
        </p:spPr>
        <p:txBody>
          <a:bodyPr/>
          <a:lstStyle>
            <a:lvl1pPr>
              <a:defRPr/>
            </a:lvl1pPr>
          </a:lstStyle>
          <a:p>
            <a:pPr>
              <a:defRPr/>
            </a:pPr>
            <a:fld id="{79BFFB59-6BEB-40AD-9D73-3C69AA5C4B8F}" type="slidenum">
              <a:rPr lang="ru-RU"/>
              <a:pPr>
                <a:defRPr/>
              </a:pPr>
              <a:t>‹#›</a:t>
            </a:fld>
            <a:endParaRPr lang="ru-RU"/>
          </a:p>
        </p:txBody>
      </p:sp>
      <p:sp>
        <p:nvSpPr>
          <p:cNvPr id="5"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384413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457200"/>
            <a:ext cx="8229600" cy="13716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57200" y="1981200"/>
            <a:ext cx="4038600" cy="18669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981200"/>
            <a:ext cx="4038600" cy="18669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57200" y="4000500"/>
            <a:ext cx="4038600" cy="18669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4648200" y="4000500"/>
            <a:ext cx="4038600" cy="18669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
          <p:cNvSpPr>
            <a:spLocks noGrp="1" noChangeArrowheads="1"/>
          </p:cNvSpPr>
          <p:nvPr>
            <p:ph type="ftr" sz="quarter" idx="10"/>
          </p:nvPr>
        </p:nvSpPr>
        <p:spPr>
          <a:ln/>
        </p:spPr>
        <p:txBody>
          <a:bodyPr/>
          <a:lstStyle>
            <a:lvl1pPr>
              <a:defRPr/>
            </a:lvl1pPr>
          </a:lstStyle>
          <a:p>
            <a:pPr>
              <a:defRPr/>
            </a:pPr>
            <a:endParaRPr lang="ru-RU"/>
          </a:p>
        </p:txBody>
      </p:sp>
      <p:sp>
        <p:nvSpPr>
          <p:cNvPr id="8" name="Rectangle 3"/>
          <p:cNvSpPr>
            <a:spLocks noGrp="1" noChangeArrowheads="1"/>
          </p:cNvSpPr>
          <p:nvPr>
            <p:ph type="sldNum" sz="quarter" idx="11"/>
          </p:nvPr>
        </p:nvSpPr>
        <p:spPr>
          <a:ln/>
        </p:spPr>
        <p:txBody>
          <a:bodyPr/>
          <a:lstStyle>
            <a:lvl1pPr>
              <a:defRPr/>
            </a:lvl1pPr>
          </a:lstStyle>
          <a:p>
            <a:pPr>
              <a:defRPr/>
            </a:pPr>
            <a:fld id="{14BCCC58-C7C8-47A9-BAA8-F487C91D7C97}" type="slidenum">
              <a:rPr lang="ru-RU"/>
              <a:pPr>
                <a:defRPr/>
              </a:pPr>
              <a:t>‹#›</a:t>
            </a:fld>
            <a:endParaRPr lang="ru-RU"/>
          </a:p>
        </p:txBody>
      </p:sp>
      <p:sp>
        <p:nvSpPr>
          <p:cNvPr id="9"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4062227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Заголовок, текст и картинк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981200"/>
            <a:ext cx="4038600" cy="3886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артинка 3"/>
          <p:cNvSpPr>
            <a:spLocks noGrp="1"/>
          </p:cNvSpPr>
          <p:nvPr>
            <p:ph type="clipArt" sz="half" idx="2"/>
          </p:nvPr>
        </p:nvSpPr>
        <p:spPr>
          <a:xfrm>
            <a:off x="4648200" y="1981200"/>
            <a:ext cx="4038600" cy="3886200"/>
          </a:xfrm>
        </p:spPr>
        <p:txBody>
          <a:bodyPr/>
          <a:lstStyle/>
          <a:p>
            <a:pPr lvl="0"/>
            <a:endParaRPr lang="ru-RU" noProof="0" smtClean="0"/>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15D9EB25-1328-4F3D-8E37-3365ED31BA7F}"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116627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7200"/>
            <a:ext cx="8229600" cy="13716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981200"/>
            <a:ext cx="8229600" cy="3886200"/>
          </a:xfrm>
        </p:spPr>
        <p:txBody>
          <a:bodyPr/>
          <a:lstStyle/>
          <a:p>
            <a:pPr lvl="0"/>
            <a:endParaRPr lang="ru-RU" noProof="0" smtClean="0"/>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74F248C5-BC03-44A4-8530-86BEF59DCF08}"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2584755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Только заголовок">
    <p:spTree>
      <p:nvGrpSpPr>
        <p:cNvPr id="1" name=""/>
        <p:cNvGrpSpPr/>
        <p:nvPr/>
      </p:nvGrpSpPr>
      <p:grpSpPr>
        <a:xfrm>
          <a:off x="0" y="0"/>
          <a:ext cx="0" cy="0"/>
          <a:chOff x="0" y="0"/>
          <a:chExt cx="0" cy="0"/>
        </a:xfrm>
      </p:grpSpPr>
      <p:sp>
        <p:nvSpPr>
          <p:cNvPr id="4" name="Заголовок 1"/>
          <p:cNvSpPr>
            <a:spLocks noGrp="1"/>
          </p:cNvSpPr>
          <p:nvPr>
            <p:ph type="ctrTitle"/>
          </p:nvPr>
        </p:nvSpPr>
        <p:spPr>
          <a:xfrm>
            <a:off x="685800" y="2130425"/>
            <a:ext cx="7772400" cy="1470025"/>
          </a:xfrm>
        </p:spPr>
        <p:txBody>
          <a:bodyPr/>
          <a:lstStyle/>
          <a:p>
            <a:endParaRPr lang="ru-RU" dirty="0"/>
          </a:p>
        </p:txBody>
      </p:sp>
      <p:sp>
        <p:nvSpPr>
          <p:cNvPr id="5" name="Подзаголовок 2"/>
          <p:cNvSpPr>
            <a:spLocks noGrp="1"/>
          </p:cNvSpPr>
          <p:nvPr>
            <p:ph type="subTitle" idx="1"/>
          </p:nvPr>
        </p:nvSpPr>
        <p:spPr>
          <a:xfrm>
            <a:off x="1371600" y="3886200"/>
            <a:ext cx="6400800" cy="1752600"/>
          </a:xfrm>
        </p:spPr>
        <p:txBody>
          <a:bodyPr/>
          <a:lstStyle/>
          <a:p>
            <a:endParaRPr lang="ru-RU"/>
          </a:p>
        </p:txBody>
      </p:sp>
    </p:spTree>
    <p:extLst>
      <p:ext uri="{BB962C8B-B14F-4D97-AF65-F5344CB8AC3E}">
        <p14:creationId xmlns:p14="http://schemas.microsoft.com/office/powerpoint/2010/main" val="2845424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6974" y="124733"/>
            <a:ext cx="8226651" cy="1440089"/>
          </a:xfrm>
        </p:spPr>
        <p:txBody>
          <a:bodyPr/>
          <a:lstStyle/>
          <a:p>
            <a:r>
              <a:rPr lang="ru-RU" smtClean="0"/>
              <a:t>Образец заголовка</a:t>
            </a:r>
            <a:endParaRPr lang="ru-RU"/>
          </a:p>
        </p:txBody>
      </p:sp>
      <p:sp>
        <p:nvSpPr>
          <p:cNvPr id="3" name="Rectangle 2"/>
          <p:cNvSpPr>
            <a:spLocks noGrp="1" noChangeArrowheads="1"/>
          </p:cNvSpPr>
          <p:nvPr>
            <p:ph type="ftr" sz="quarter" idx="10"/>
          </p:nvPr>
        </p:nvSpPr>
        <p:spPr>
          <a:ln/>
        </p:spPr>
        <p:txBody>
          <a:bodyPr/>
          <a:lstStyle>
            <a:lvl1pPr>
              <a:defRPr/>
            </a:lvl1pPr>
          </a:lstStyle>
          <a:p>
            <a:pPr>
              <a:defRPr/>
            </a:pPr>
            <a:endParaRPr lang="ru-RU"/>
          </a:p>
        </p:txBody>
      </p:sp>
      <p:sp>
        <p:nvSpPr>
          <p:cNvPr id="4" name="Rectangle 3"/>
          <p:cNvSpPr>
            <a:spLocks noGrp="1" noChangeArrowheads="1"/>
          </p:cNvSpPr>
          <p:nvPr>
            <p:ph type="sldNum" sz="quarter" idx="11"/>
          </p:nvPr>
        </p:nvSpPr>
        <p:spPr>
          <a:ln/>
        </p:spPr>
        <p:txBody>
          <a:bodyPr/>
          <a:lstStyle>
            <a:lvl1pPr>
              <a:defRPr/>
            </a:lvl1pPr>
          </a:lstStyle>
          <a:p>
            <a:pPr>
              <a:defRPr/>
            </a:pPr>
            <a:fld id="{CB415010-DBD4-4097-B35F-E4F48DDB3204}" type="slidenum">
              <a:rPr lang="ru-RU"/>
              <a:pPr>
                <a:defRPr/>
              </a:pPr>
              <a:t>‹#›</a:t>
            </a:fld>
            <a:endParaRPr lang="ru-RU"/>
          </a:p>
        </p:txBody>
      </p:sp>
      <p:sp>
        <p:nvSpPr>
          <p:cNvPr id="5"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284981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08AEA258-BC72-4F2E-9231-BEB81986875B}"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4247975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2"/>
          <p:cNvSpPr>
            <a:spLocks noGrp="1" noChangeArrowheads="1"/>
          </p:cNvSpPr>
          <p:nvPr>
            <p:ph type="ftr" sz="quarter" idx="10"/>
          </p:nvPr>
        </p:nvSpPr>
        <p:spPr>
          <a:ln/>
        </p:spPr>
        <p:txBody>
          <a:bodyPr/>
          <a:lstStyle>
            <a:lvl1pPr>
              <a:defRPr/>
            </a:lvl1pPr>
          </a:lstStyle>
          <a:p>
            <a:pPr>
              <a:defRPr/>
            </a:pPr>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EBB55DBE-E760-4BE2-819A-0F180D47BCEA}" type="slidenum">
              <a:rPr lang="ru-RU"/>
              <a:pPr>
                <a:defRPr/>
              </a:pPr>
              <a:t>‹#›</a:t>
            </a:fld>
            <a:endParaRPr lang="ru-RU"/>
          </a:p>
        </p:txBody>
      </p:sp>
      <p:sp>
        <p:nvSpPr>
          <p:cNvPr id="6"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6457419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95725F8A-4858-422C-AE66-B5E9DD691D62}"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731014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2"/>
          <p:cNvSpPr>
            <a:spLocks noGrp="1" noChangeArrowheads="1"/>
          </p:cNvSpPr>
          <p:nvPr>
            <p:ph type="ftr" sz="quarter" idx="10"/>
          </p:nvPr>
        </p:nvSpPr>
        <p:spPr>
          <a:ln/>
        </p:spPr>
        <p:txBody>
          <a:bodyPr/>
          <a:lstStyle>
            <a:lvl1pPr>
              <a:defRPr/>
            </a:lvl1pPr>
          </a:lstStyle>
          <a:p>
            <a:pPr>
              <a:defRPr/>
            </a:pPr>
            <a:endParaRPr lang="ru-RU"/>
          </a:p>
        </p:txBody>
      </p:sp>
      <p:sp>
        <p:nvSpPr>
          <p:cNvPr id="8" name="Rectangle 3"/>
          <p:cNvSpPr>
            <a:spLocks noGrp="1" noChangeArrowheads="1"/>
          </p:cNvSpPr>
          <p:nvPr>
            <p:ph type="sldNum" sz="quarter" idx="11"/>
          </p:nvPr>
        </p:nvSpPr>
        <p:spPr>
          <a:ln/>
        </p:spPr>
        <p:txBody>
          <a:bodyPr/>
          <a:lstStyle>
            <a:lvl1pPr>
              <a:defRPr/>
            </a:lvl1pPr>
          </a:lstStyle>
          <a:p>
            <a:pPr>
              <a:defRPr/>
            </a:pPr>
            <a:fld id="{81DFD8B5-F62B-42E9-B580-3DB9553B728C}" type="slidenum">
              <a:rPr lang="ru-RU"/>
              <a:pPr>
                <a:defRPr/>
              </a:pPr>
              <a:t>‹#›</a:t>
            </a:fld>
            <a:endParaRPr lang="ru-RU"/>
          </a:p>
        </p:txBody>
      </p:sp>
      <p:sp>
        <p:nvSpPr>
          <p:cNvPr id="9"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076544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2"/>
          <p:cNvSpPr>
            <a:spLocks noGrp="1" noChangeArrowheads="1"/>
          </p:cNvSpPr>
          <p:nvPr>
            <p:ph type="ftr" sz="quarter" idx="10"/>
          </p:nvPr>
        </p:nvSpPr>
        <p:spPr>
          <a:ln/>
        </p:spPr>
        <p:txBody>
          <a:bodyPr/>
          <a:lstStyle>
            <a:lvl1pPr>
              <a:defRPr/>
            </a:lvl1pPr>
          </a:lstStyle>
          <a:p>
            <a:pPr>
              <a:defRPr/>
            </a:pPr>
            <a:endParaRPr lang="ru-RU"/>
          </a:p>
        </p:txBody>
      </p:sp>
      <p:sp>
        <p:nvSpPr>
          <p:cNvPr id="4" name="Rectangle 3"/>
          <p:cNvSpPr>
            <a:spLocks noGrp="1" noChangeArrowheads="1"/>
          </p:cNvSpPr>
          <p:nvPr>
            <p:ph type="sldNum" sz="quarter" idx="11"/>
          </p:nvPr>
        </p:nvSpPr>
        <p:spPr>
          <a:ln/>
        </p:spPr>
        <p:txBody>
          <a:bodyPr/>
          <a:lstStyle>
            <a:lvl1pPr>
              <a:defRPr/>
            </a:lvl1pPr>
          </a:lstStyle>
          <a:p>
            <a:pPr>
              <a:defRPr/>
            </a:pPr>
            <a:fld id="{EFD68160-E4AD-4172-A204-0B8B79A2531A}" type="slidenum">
              <a:rPr lang="ru-RU"/>
              <a:pPr>
                <a:defRPr/>
              </a:pPr>
              <a:t>‹#›</a:t>
            </a:fld>
            <a:endParaRPr lang="ru-RU"/>
          </a:p>
        </p:txBody>
      </p:sp>
      <p:sp>
        <p:nvSpPr>
          <p:cNvPr id="5"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942436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ru-RU"/>
          </a:p>
        </p:txBody>
      </p:sp>
      <p:sp>
        <p:nvSpPr>
          <p:cNvPr id="3" name="Rectangle 3"/>
          <p:cNvSpPr>
            <a:spLocks noGrp="1" noChangeArrowheads="1"/>
          </p:cNvSpPr>
          <p:nvPr>
            <p:ph type="sldNum" sz="quarter" idx="11"/>
          </p:nvPr>
        </p:nvSpPr>
        <p:spPr>
          <a:ln/>
        </p:spPr>
        <p:txBody>
          <a:bodyPr/>
          <a:lstStyle>
            <a:lvl1pPr>
              <a:defRPr/>
            </a:lvl1pPr>
          </a:lstStyle>
          <a:p>
            <a:pPr>
              <a:defRPr/>
            </a:pPr>
            <a:fld id="{69A01B94-280B-4950-B09B-E4661F2B3441}" type="slidenum">
              <a:rPr lang="ru-RU"/>
              <a:pPr>
                <a:defRPr/>
              </a:pPr>
              <a:t>‹#›</a:t>
            </a:fld>
            <a:endParaRPr lang="ru-RU"/>
          </a:p>
        </p:txBody>
      </p:sp>
      <p:sp>
        <p:nvSpPr>
          <p:cNvPr id="4"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60690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2D104D7E-454B-4CBA-82E7-F6A9695A1169}"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034188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2"/>
          <p:cNvSpPr>
            <a:spLocks noGrp="1" noChangeArrowheads="1"/>
          </p:cNvSpPr>
          <p:nvPr>
            <p:ph type="ftr" sz="quarter" idx="10"/>
          </p:nvPr>
        </p:nvSpPr>
        <p:spPr>
          <a:ln/>
        </p:spPr>
        <p:txBody>
          <a:bodyPr/>
          <a:lstStyle>
            <a:lvl1pPr>
              <a:defRPr/>
            </a:lvl1pPr>
          </a:lstStyle>
          <a:p>
            <a:pPr>
              <a:defRPr/>
            </a:pPr>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CA2C5C24-C774-47C3-9513-6F146D67551C}" type="slidenum">
              <a:rPr lang="ru-RU"/>
              <a:pPr>
                <a:defRPr/>
              </a:pPr>
              <a:t>‹#›</a:t>
            </a:fld>
            <a:endParaRPr lang="ru-RU"/>
          </a:p>
        </p:txBody>
      </p:sp>
      <p:sp>
        <p:nvSpPr>
          <p:cNvPr id="7" name="Rectangle 16"/>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4456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3F3FF"/>
            </a:gs>
            <a:gs pos="50000">
              <a:srgbClr val="FFFFFF"/>
            </a:gs>
            <a:gs pos="100000">
              <a:srgbClr val="FFFFFF"/>
            </a:gs>
          </a:gsLst>
          <a:lin ang="5400000" scaled="0"/>
          <a:tileRect/>
        </a:gradFill>
        <a:effectLst/>
      </p:bgPr>
    </p:bg>
    <p:spTree>
      <p:nvGrpSpPr>
        <p:cNvPr id="1" name=""/>
        <p:cNvGrpSpPr/>
        <p:nvPr/>
      </p:nvGrpSpPr>
      <p:grpSpPr>
        <a:xfrm>
          <a:off x="0" y="0"/>
          <a:ext cx="0" cy="0"/>
          <a:chOff x="0" y="0"/>
          <a:chExt cx="0" cy="0"/>
        </a:xfrm>
      </p:grpSpPr>
      <p:sp>
        <p:nvSpPr>
          <p:cNvPr id="396290" name="Rectangle 2"/>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lnSpc>
                <a:spcPct val="100000"/>
              </a:lnSpc>
              <a:spcBef>
                <a:spcPct val="0"/>
              </a:spcBef>
              <a:defRPr sz="1200">
                <a:latin typeface="+mn-lt"/>
              </a:defRPr>
            </a:lvl1pPr>
          </a:lstStyle>
          <a:p>
            <a:pPr>
              <a:defRPr/>
            </a:pPr>
            <a:endParaRPr lang="ru-RU"/>
          </a:p>
        </p:txBody>
      </p:sp>
      <p:sp>
        <p:nvSpPr>
          <p:cNvPr id="396291" name="Rectangle 3"/>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lnSpc>
                <a:spcPct val="100000"/>
              </a:lnSpc>
              <a:spcBef>
                <a:spcPct val="0"/>
              </a:spcBef>
              <a:defRPr sz="1200">
                <a:latin typeface="Arial Black" pitchFamily="34" charset="0"/>
              </a:defRPr>
            </a:lvl1pPr>
          </a:lstStyle>
          <a:p>
            <a:pPr>
              <a:defRPr/>
            </a:pPr>
            <a:fld id="{BBE96D95-E557-4896-BE10-BFB7F0398E45}" type="slidenum">
              <a:rPr lang="ru-RU"/>
              <a:pPr>
                <a:defRPr/>
              </a:pPr>
              <a:t>‹#›</a:t>
            </a:fld>
            <a:endParaRPr lang="ru-RU"/>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algn="ctr" eaLnBrk="1" hangingPunct="1">
                <a:lnSpc>
                  <a:spcPct val="100000"/>
                </a:lnSpc>
                <a:spcBef>
                  <a:spcPct val="0"/>
                </a:spcBef>
                <a:defRPr/>
              </a:pPr>
              <a:endParaRPr lang="ru-RU" altLang="ru-RU" sz="2400" smtClean="0"/>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mtClean="0">
                <a:solidFill>
                  <a:schemeClr val="hlink"/>
                </a:solidFill>
                <a:latin typeface="Arial" charset="0"/>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mtClean="0">
                <a:solidFill>
                  <a:schemeClr val="hlink"/>
                </a:solidFill>
                <a:latin typeface="Arial" charset="0"/>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mtClean="0">
                <a:solidFill>
                  <a:schemeClr val="accent2"/>
                </a:solidFill>
                <a:latin typeface="Arial" charset="0"/>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mtClean="0">
                <a:solidFill>
                  <a:schemeClr val="hlink"/>
                </a:solidFill>
                <a:latin typeface="Arial" charset="0"/>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z="2400" smtClean="0"/>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mtClean="0">
                <a:solidFill>
                  <a:schemeClr val="accent2"/>
                </a:solidFill>
                <a:latin typeface="Arial" charset="0"/>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eaLnBrk="0" fontAlgn="base" hangingPunct="0">
                <a:lnSpc>
                  <a:spcPts val="2400"/>
                </a:lnSpc>
                <a:spcBef>
                  <a:spcPct val="50000"/>
                </a:spcBef>
                <a:spcAft>
                  <a:spcPct val="0"/>
                </a:spcAft>
                <a:defRPr>
                  <a:solidFill>
                    <a:schemeClr val="tx1"/>
                  </a:solidFill>
                  <a:latin typeface="Times New Roman" pitchFamily="18" charset="0"/>
                </a:defRPr>
              </a:lvl6pPr>
              <a:lvl7pPr marL="2971800" indent="-228600" eaLnBrk="0" fontAlgn="base" hangingPunct="0">
                <a:lnSpc>
                  <a:spcPts val="2400"/>
                </a:lnSpc>
                <a:spcBef>
                  <a:spcPct val="50000"/>
                </a:spcBef>
                <a:spcAft>
                  <a:spcPct val="0"/>
                </a:spcAft>
                <a:defRPr>
                  <a:solidFill>
                    <a:schemeClr val="tx1"/>
                  </a:solidFill>
                  <a:latin typeface="Times New Roman" pitchFamily="18" charset="0"/>
                </a:defRPr>
              </a:lvl7pPr>
              <a:lvl8pPr marL="3429000" indent="-228600" eaLnBrk="0" fontAlgn="base" hangingPunct="0">
                <a:lnSpc>
                  <a:spcPts val="2400"/>
                </a:lnSpc>
                <a:spcBef>
                  <a:spcPct val="50000"/>
                </a:spcBef>
                <a:spcAft>
                  <a:spcPct val="0"/>
                </a:spcAft>
                <a:defRPr>
                  <a:solidFill>
                    <a:schemeClr val="tx1"/>
                  </a:solidFill>
                  <a:latin typeface="Times New Roman" pitchFamily="18" charset="0"/>
                </a:defRPr>
              </a:lvl8pPr>
              <a:lvl9pPr marL="3886200" indent="-228600" eaLnBrk="0" fontAlgn="base" hangingPunct="0">
                <a:lnSpc>
                  <a:spcPts val="2400"/>
                </a:lnSpc>
                <a:spcBef>
                  <a:spcPct val="50000"/>
                </a:spcBef>
                <a:spcAft>
                  <a:spcPct val="0"/>
                </a:spcAft>
                <a:defRPr>
                  <a:solidFill>
                    <a:schemeClr val="tx1"/>
                  </a:solidFill>
                  <a:latin typeface="Times New Roman" pitchFamily="18" charset="0"/>
                </a:defRPr>
              </a:lvl9pPr>
            </a:lstStyle>
            <a:p>
              <a:pPr eaLnBrk="1" hangingPunct="1">
                <a:lnSpc>
                  <a:spcPct val="100000"/>
                </a:lnSpc>
                <a:spcBef>
                  <a:spcPct val="0"/>
                </a:spcBef>
                <a:defRPr/>
              </a:pPr>
              <a:endParaRPr lang="ru-RU" altLang="ru-RU" smtClean="0">
                <a:solidFill>
                  <a:schemeClr val="accent2"/>
                </a:solidFill>
                <a:latin typeface="Arial" charset="0"/>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396304" name="Rectangle 16"/>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lnSpc>
                <a:spcPct val="100000"/>
              </a:lnSpc>
              <a:spcBef>
                <a:spcPct val="0"/>
              </a:spcBef>
              <a:defRPr sz="1200">
                <a:latin typeface="+mn-lt"/>
              </a:defRPr>
            </a:lvl1pPr>
          </a:lstStyle>
          <a:p>
            <a:pPr>
              <a:defRPr/>
            </a:pPr>
            <a:endParaRPr lang="ru-RU"/>
          </a:p>
        </p:txBody>
      </p:sp>
    </p:spTree>
  </p:cSld>
  <p:clrMap bg1="lt1" tx1="dk1" bg2="lt2" tx2="dk2" accent1="accent1" accent2="accent2" accent3="accent3" accent4="accent4" accent5="accent5" accent6="accent6" hlink="hlink" folHlink="folHlink"/>
  <p:sldLayoutIdLst>
    <p:sldLayoutId id="2147484129" r:id="rId1"/>
    <p:sldLayoutId id="2147484114" r:id="rId2"/>
    <p:sldLayoutId id="2147484115" r:id="rId3"/>
    <p:sldLayoutId id="2147484116" r:id="rId4"/>
    <p:sldLayoutId id="2147484117" r:id="rId5"/>
    <p:sldLayoutId id="2147484118" r:id="rId6"/>
    <p:sldLayoutId id="2147484119" r:id="rId7"/>
    <p:sldLayoutId id="2147484120" r:id="rId8"/>
    <p:sldLayoutId id="2147484121" r:id="rId9"/>
    <p:sldLayoutId id="2147484122" r:id="rId10"/>
    <p:sldLayoutId id="2147484123" r:id="rId11"/>
    <p:sldLayoutId id="2147484124" r:id="rId12"/>
    <p:sldLayoutId id="2147484125" r:id="rId13"/>
    <p:sldLayoutId id="2147484126" r:id="rId14"/>
    <p:sldLayoutId id="2147484127" r:id="rId15"/>
    <p:sldLayoutId id="2147484130" r:id="rId16"/>
    <p:sldLayoutId id="2147484131" r:id="rId17"/>
  </p:sldLayoutIdLst>
  <mc:AlternateContent xmlns:mc="http://schemas.openxmlformats.org/markup-compatibility/2006" xmlns:p14="http://schemas.microsoft.com/office/powerpoint/2010/main">
    <mc:Choice Requires="p14">
      <p:transition p14:dur="0"/>
    </mc:Choice>
    <mc:Fallback xmlns="">
      <p:transition/>
    </mc:Fallback>
  </mc:AlternateConten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4.jpe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r51.fss.ru/"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bwMode="auto">
          <a:xfrm>
            <a:off x="0" y="0"/>
            <a:ext cx="3491880" cy="6858000"/>
          </a:xfrm>
          <a:prstGeom prst="rect">
            <a:avLst/>
          </a:prstGeom>
          <a:gradFill>
            <a:gsLst>
              <a:gs pos="0">
                <a:srgbClr val="CDCDFF"/>
              </a:gs>
              <a:gs pos="99000">
                <a:schemeClr val="bg1">
                  <a:lumMod val="90000"/>
                </a:schemeClr>
              </a:gs>
            </a:gsLst>
            <a:lin ang="0" scaled="0"/>
          </a:gradFill>
          <a:ln w="9525" cap="flat" cmpd="sng" algn="ctr">
            <a:no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sp>
        <p:nvSpPr>
          <p:cNvPr id="3" name="Прямоугольник 2"/>
          <p:cNvSpPr/>
          <p:nvPr/>
        </p:nvSpPr>
        <p:spPr bwMode="auto">
          <a:xfrm>
            <a:off x="0" y="1700808"/>
            <a:ext cx="9144508" cy="2520280"/>
          </a:xfrm>
          <a:prstGeom prst="rect">
            <a:avLst/>
          </a:prstGeom>
          <a:solidFill>
            <a:schemeClr val="accent1">
              <a:lumMod val="25000"/>
            </a:schemeClr>
          </a:solidFill>
          <a:ln w="9525" cap="flat" cmpd="sng" algn="ctr">
            <a:solidFill>
              <a:schemeClr val="tx1"/>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sp>
        <p:nvSpPr>
          <p:cNvPr id="2063" name="Rectangle 15"/>
          <p:cNvSpPr>
            <a:spLocks noChangeArrowheads="1"/>
          </p:cNvSpPr>
          <p:nvPr/>
        </p:nvSpPr>
        <p:spPr bwMode="auto">
          <a:xfrm>
            <a:off x="3371770" y="76562"/>
            <a:ext cx="5772738" cy="40011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5F5F5F"/>
                </a:solidFill>
                <a:effectLst>
                  <a:outerShdw blurRad="38100" dist="38100" dir="2700000" algn="tl">
                    <a:srgbClr val="000000"/>
                  </a:outerShdw>
                </a:effectLst>
                <a:latin typeface="Garamond" pitchFamily="18" charset="0"/>
              </a:rPr>
              <a:t>ФОНД СОЦИАЛЬНОГО  СТРАХОВАНИЯ РОССИЙСКОЙ ФЕДЕРАЦИИ</a:t>
            </a:r>
            <a:endParaRPr lang="ru-RU" sz="1200" b="1" dirty="0">
              <a:solidFill>
                <a:srgbClr val="333333"/>
              </a:solidFill>
              <a:effectLst>
                <a:outerShdw blurRad="38100" dist="38100" dir="2700000" algn="tl">
                  <a:srgbClr val="000000"/>
                </a:outerShdw>
              </a:effectLst>
              <a:latin typeface="Garamond" pitchFamily="18" charset="0"/>
            </a:endParaRPr>
          </a:p>
        </p:txBody>
      </p:sp>
      <p:sp>
        <p:nvSpPr>
          <p:cNvPr id="4099" name="Rectangle 16"/>
          <p:cNvSpPr>
            <a:spLocks noChangeArrowheads="1"/>
          </p:cNvSpPr>
          <p:nvPr/>
        </p:nvSpPr>
        <p:spPr bwMode="auto">
          <a:xfrm>
            <a:off x="143508" y="1898910"/>
            <a:ext cx="8820979"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lnSpc>
                <a:spcPct val="100000"/>
              </a:lnSpc>
              <a:spcBef>
                <a:spcPct val="0"/>
              </a:spcBef>
              <a:buClrTx/>
              <a:buSzTx/>
              <a:buFontTx/>
              <a:buNone/>
            </a:pPr>
            <a:r>
              <a:rPr lang="ru-RU" altLang="ru-RU" sz="2600" dirty="0">
                <a:solidFill>
                  <a:srgbClr val="FFFFFF"/>
                </a:solidFill>
                <a:latin typeface="Bookman Old Style" pitchFamily="18" charset="0"/>
              </a:rPr>
              <a:t>      </a:t>
            </a:r>
            <a:r>
              <a:rPr lang="ru-RU" altLang="ru-RU" sz="2600" b="1" dirty="0">
                <a:solidFill>
                  <a:srgbClr val="FFFFFF"/>
                </a:solidFill>
                <a:latin typeface="Garamond" pitchFamily="18" charset="0"/>
              </a:rPr>
              <a:t>"О пилотном проекте </a:t>
            </a:r>
            <a:r>
              <a:rPr lang="ru-RU" altLang="ru-RU" sz="2600" b="1" dirty="0" smtClean="0">
                <a:solidFill>
                  <a:srgbClr val="FFFFFF"/>
                </a:solidFill>
                <a:latin typeface="Garamond" pitchFamily="18" charset="0"/>
              </a:rPr>
              <a:t>по </a:t>
            </a:r>
            <a:r>
              <a:rPr lang="ru-RU" altLang="ru-RU" sz="2600" b="1" dirty="0">
                <a:solidFill>
                  <a:srgbClr val="FFFFFF"/>
                </a:solidFill>
                <a:latin typeface="Garamond" pitchFamily="18" charset="0"/>
              </a:rPr>
              <a:t>прямым выплатам пособий </a:t>
            </a:r>
            <a:endParaRPr lang="ru-RU" altLang="ru-RU" sz="2600" b="1" dirty="0" smtClean="0">
              <a:solidFill>
                <a:srgbClr val="FFFFFF"/>
              </a:solidFill>
              <a:latin typeface="Garamond" pitchFamily="18" charset="0"/>
            </a:endParaRPr>
          </a:p>
          <a:p>
            <a:pPr algn="ctr">
              <a:lnSpc>
                <a:spcPct val="100000"/>
              </a:lnSpc>
              <a:spcBef>
                <a:spcPct val="0"/>
              </a:spcBef>
              <a:buClrTx/>
              <a:buSzTx/>
              <a:buFontTx/>
              <a:buNone/>
            </a:pPr>
            <a:r>
              <a:rPr lang="ru-RU" altLang="ru-RU" sz="2600" b="1" dirty="0" smtClean="0">
                <a:solidFill>
                  <a:srgbClr val="FFFFFF"/>
                </a:solidFill>
                <a:latin typeface="Garamond" pitchFamily="18" charset="0"/>
              </a:rPr>
              <a:t>Фондом </a:t>
            </a:r>
            <a:r>
              <a:rPr lang="ru-RU" altLang="ru-RU" sz="2600" b="1" dirty="0">
                <a:solidFill>
                  <a:srgbClr val="FFFFFF"/>
                </a:solidFill>
                <a:latin typeface="Garamond" pitchFamily="18" charset="0"/>
              </a:rPr>
              <a:t>социального страхования </a:t>
            </a:r>
            <a:endParaRPr lang="ru-RU" altLang="ru-RU" sz="2600" b="1" dirty="0" smtClean="0">
              <a:solidFill>
                <a:srgbClr val="FFFFFF"/>
              </a:solidFill>
              <a:latin typeface="Garamond" pitchFamily="18" charset="0"/>
            </a:endParaRPr>
          </a:p>
          <a:p>
            <a:pPr algn="ctr">
              <a:lnSpc>
                <a:spcPct val="100000"/>
              </a:lnSpc>
              <a:spcBef>
                <a:spcPct val="0"/>
              </a:spcBef>
              <a:buClrTx/>
              <a:buSzTx/>
              <a:buFontTx/>
              <a:buNone/>
            </a:pPr>
            <a:r>
              <a:rPr lang="ru-RU" altLang="ru-RU" sz="2600" b="1" dirty="0" smtClean="0">
                <a:solidFill>
                  <a:srgbClr val="FFFFFF"/>
                </a:solidFill>
                <a:latin typeface="Garamond" pitchFamily="18" charset="0"/>
              </a:rPr>
              <a:t>Российской </a:t>
            </a:r>
            <a:r>
              <a:rPr lang="ru-RU" altLang="ru-RU" sz="2600" b="1" dirty="0">
                <a:solidFill>
                  <a:srgbClr val="FFFFFF"/>
                </a:solidFill>
                <a:latin typeface="Garamond" pitchFamily="18" charset="0"/>
              </a:rPr>
              <a:t>Федерации </a:t>
            </a:r>
            <a:endParaRPr lang="ru-RU" altLang="ru-RU" sz="2600" b="1" dirty="0" smtClean="0">
              <a:solidFill>
                <a:srgbClr val="FFFFFF"/>
              </a:solidFill>
              <a:latin typeface="Garamond" pitchFamily="18" charset="0"/>
            </a:endParaRPr>
          </a:p>
          <a:p>
            <a:pPr algn="ctr">
              <a:lnSpc>
                <a:spcPct val="100000"/>
              </a:lnSpc>
              <a:spcBef>
                <a:spcPct val="0"/>
              </a:spcBef>
              <a:buClrTx/>
              <a:buSzTx/>
              <a:buFontTx/>
              <a:buNone/>
            </a:pPr>
            <a:r>
              <a:rPr lang="ru-RU" altLang="ru-RU" sz="2600" b="1" dirty="0" smtClean="0">
                <a:solidFill>
                  <a:srgbClr val="FFFFFF"/>
                </a:solidFill>
                <a:latin typeface="Garamond" pitchFamily="18" charset="0"/>
              </a:rPr>
              <a:t>на </a:t>
            </a:r>
            <a:r>
              <a:rPr lang="ru-RU" altLang="ru-RU" sz="2600" b="1" dirty="0">
                <a:solidFill>
                  <a:srgbClr val="FFFFFF"/>
                </a:solidFill>
                <a:latin typeface="Garamond" pitchFamily="18" charset="0"/>
              </a:rPr>
              <a:t>территории </a:t>
            </a:r>
            <a:r>
              <a:rPr lang="ru-RU" altLang="ru-RU" sz="2600" b="1" dirty="0" smtClean="0">
                <a:solidFill>
                  <a:srgbClr val="FFFFFF"/>
                </a:solidFill>
                <a:latin typeface="Garamond" pitchFamily="18" charset="0"/>
              </a:rPr>
              <a:t>Мурманской области</a:t>
            </a:r>
          </a:p>
          <a:p>
            <a:pPr algn="ctr">
              <a:lnSpc>
                <a:spcPct val="100000"/>
              </a:lnSpc>
              <a:spcBef>
                <a:spcPct val="0"/>
              </a:spcBef>
              <a:buClrTx/>
              <a:buSzTx/>
              <a:buFontTx/>
              <a:buNone/>
            </a:pPr>
            <a:r>
              <a:rPr lang="ru-RU" altLang="ru-RU" sz="2600" b="1" dirty="0" smtClean="0">
                <a:solidFill>
                  <a:srgbClr val="FFFFFF"/>
                </a:solidFill>
                <a:latin typeface="Garamond" pitchFamily="18" charset="0"/>
              </a:rPr>
              <a:t>с </a:t>
            </a:r>
            <a:r>
              <a:rPr lang="ru-RU" altLang="ru-RU" sz="2600" b="1" dirty="0">
                <a:solidFill>
                  <a:srgbClr val="FFFFFF"/>
                </a:solidFill>
                <a:latin typeface="Garamond" pitchFamily="18" charset="0"/>
              </a:rPr>
              <a:t>01 июля </a:t>
            </a:r>
            <a:r>
              <a:rPr lang="ru-RU" altLang="ru-RU" sz="2600" b="1" dirty="0" smtClean="0">
                <a:solidFill>
                  <a:srgbClr val="FFFFFF"/>
                </a:solidFill>
                <a:latin typeface="Garamond" pitchFamily="18" charset="0"/>
              </a:rPr>
              <a:t>2019  </a:t>
            </a:r>
            <a:r>
              <a:rPr lang="ru-RU" altLang="ru-RU" sz="2600" b="1" dirty="0">
                <a:solidFill>
                  <a:srgbClr val="FFFFFF"/>
                </a:solidFill>
                <a:latin typeface="Garamond" pitchFamily="18" charset="0"/>
              </a:rPr>
              <a:t>года"</a:t>
            </a:r>
          </a:p>
        </p:txBody>
      </p:sp>
      <p:sp>
        <p:nvSpPr>
          <p:cNvPr id="4100" name="Rectangle 18"/>
          <p:cNvSpPr>
            <a:spLocks noGrp="1" noChangeArrowheads="1"/>
          </p:cNvSpPr>
          <p:nvPr>
            <p:ph type="subTitle" idx="1"/>
          </p:nvPr>
        </p:nvSpPr>
        <p:spPr>
          <a:xfrm>
            <a:off x="791580" y="6216352"/>
            <a:ext cx="7543800" cy="381000"/>
          </a:xfrm>
        </p:spPr>
        <p:txBody>
          <a:bodyPr lIns="92075" tIns="46038" rIns="92075" bIns="46038"/>
          <a:lstStyle/>
          <a:p>
            <a:pPr>
              <a:spcBef>
                <a:spcPct val="0"/>
              </a:spcBef>
              <a:buClrTx/>
              <a:buFontTx/>
              <a:buNone/>
            </a:pPr>
            <a:r>
              <a:rPr lang="ru-RU" altLang="ru-RU" sz="1500" b="1" dirty="0" smtClean="0">
                <a:solidFill>
                  <a:srgbClr val="000066"/>
                </a:solidFill>
                <a:latin typeface="Bookman Old Style" pitchFamily="18" charset="0"/>
              </a:rPr>
              <a:t>Мурманская область, 2019</a:t>
            </a:r>
          </a:p>
          <a:p>
            <a:pPr>
              <a:spcBef>
                <a:spcPct val="0"/>
              </a:spcBef>
              <a:buClrTx/>
              <a:buFontTx/>
              <a:buNone/>
            </a:pPr>
            <a:endParaRPr lang="ru-RU" altLang="ru-RU" sz="1500" b="1" dirty="0" smtClean="0">
              <a:solidFill>
                <a:srgbClr val="000066"/>
              </a:solidFill>
              <a:latin typeface="Bookman Old Style" pitchFamily="18" charset="0"/>
            </a:endParaRPr>
          </a:p>
        </p:txBody>
      </p:sp>
      <p:pic>
        <p:nvPicPr>
          <p:cNvPr id="7"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143509" y="104745"/>
            <a:ext cx="1656184" cy="146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91340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56692"/>
            <a:ext cx="9144000" cy="757238"/>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Порядок обращения за выплатами</a:t>
            </a:r>
          </a:p>
          <a:p>
            <a:pPr algn="ctr">
              <a:lnSpc>
                <a:spcPct val="110000"/>
              </a:lnSpc>
              <a:spcBef>
                <a:spcPct val="0"/>
              </a:spcBef>
              <a:defRPr/>
            </a:pPr>
            <a:r>
              <a:rPr lang="ru-RU" sz="1700" b="1" dirty="0">
                <a:latin typeface="Georgia" pitchFamily="18" charset="0"/>
              </a:rPr>
              <a:t> и алгоритм действий субъектов обязательного социального страхования</a:t>
            </a:r>
          </a:p>
          <a:p>
            <a:pPr algn="ctr">
              <a:lnSpc>
                <a:spcPct val="110000"/>
              </a:lnSpc>
              <a:spcBef>
                <a:spcPct val="0"/>
              </a:spcBef>
              <a:defRPr/>
            </a:pPr>
            <a:endParaRPr lang="ru-RU" sz="1700" b="1" dirty="0">
              <a:latin typeface="Georgia" pitchFamily="18" charset="0"/>
            </a:endParaRPr>
          </a:p>
        </p:txBody>
      </p:sp>
      <p:sp>
        <p:nvSpPr>
          <p:cNvPr id="5123" name="Rectangle 3" descr="Rectangle: Click to edit Master text styles&#10;Second level&#10;Third level&#10;Fourth level&#10;Fifth level"/>
          <p:cNvSpPr>
            <a:spLocks noChangeArrowheads="1"/>
          </p:cNvSpPr>
          <p:nvPr/>
        </p:nvSpPr>
        <p:spPr bwMode="auto">
          <a:xfrm>
            <a:off x="0" y="1628800"/>
            <a:ext cx="9144000" cy="5219848"/>
          </a:xfrm>
          <a:prstGeom prst="rect">
            <a:avLst/>
          </a:prstGeom>
          <a:noFill/>
          <a:ln>
            <a:noFill/>
          </a:ln>
          <a:extLst/>
        </p:spPr>
        <p:txBody>
          <a:bodyPr/>
          <a:lstStyle/>
          <a:p>
            <a:pPr marL="342900" indent="-342900" eaLnBrk="1" hangingPunct="1">
              <a:lnSpc>
                <a:spcPct val="100000"/>
              </a:lnSpc>
              <a:spcBef>
                <a:spcPct val="20000"/>
              </a:spcBef>
              <a:buClr>
                <a:schemeClr val="bg2"/>
              </a:buClr>
              <a:buSzPct val="75000"/>
              <a:defRPr/>
            </a:pPr>
            <a:r>
              <a:rPr lang="ru-RU" sz="2200" dirty="0"/>
              <a:t>	</a:t>
            </a:r>
            <a:r>
              <a:rPr lang="ru-RU" sz="2150" dirty="0">
                <a:solidFill>
                  <a:srgbClr val="1D01EF"/>
                </a:solidFill>
              </a:rPr>
              <a:t>Электронные реестры </a:t>
            </a:r>
            <a:r>
              <a:rPr lang="ru-RU" sz="2150" dirty="0"/>
              <a:t>могут быть направлены только </a:t>
            </a:r>
            <a:r>
              <a:rPr lang="ru-RU" sz="2150" dirty="0">
                <a:solidFill>
                  <a:srgbClr val="1D01EF"/>
                </a:solidFill>
              </a:rPr>
              <a:t>по 5 видам пособий:</a:t>
            </a:r>
          </a:p>
          <a:p>
            <a:pPr marL="342900" indent="-342900" eaLnBrk="1" hangingPunct="1">
              <a:lnSpc>
                <a:spcPct val="100000"/>
              </a:lnSpc>
              <a:spcBef>
                <a:spcPct val="20000"/>
              </a:spcBef>
              <a:buClr>
                <a:schemeClr val="bg2"/>
              </a:buClr>
              <a:buSzPct val="75000"/>
              <a:buFont typeface="Wingdings" pitchFamily="2" charset="2"/>
              <a:buChar char="n"/>
              <a:defRPr/>
            </a:pPr>
            <a:r>
              <a:rPr lang="ru-RU" sz="2150" dirty="0"/>
              <a:t>- пособие по временной нетрудоспособности;</a:t>
            </a:r>
          </a:p>
          <a:p>
            <a:pPr marL="342900" indent="-342900" eaLnBrk="1" hangingPunct="1">
              <a:lnSpc>
                <a:spcPct val="100000"/>
              </a:lnSpc>
              <a:spcBef>
                <a:spcPct val="20000"/>
              </a:spcBef>
              <a:buClr>
                <a:schemeClr val="bg2"/>
              </a:buClr>
              <a:buSzPct val="75000"/>
              <a:buFont typeface="Wingdings" pitchFamily="2" charset="2"/>
              <a:buChar char="n"/>
              <a:defRPr/>
            </a:pPr>
            <a:r>
              <a:rPr lang="ru-RU" sz="2150" dirty="0"/>
              <a:t>- пособие по беременности и родам;</a:t>
            </a:r>
          </a:p>
          <a:p>
            <a:pPr marL="342900" indent="-342900" eaLnBrk="1" hangingPunct="1">
              <a:lnSpc>
                <a:spcPct val="100000"/>
              </a:lnSpc>
              <a:spcBef>
                <a:spcPct val="20000"/>
              </a:spcBef>
              <a:buClr>
                <a:schemeClr val="bg2"/>
              </a:buClr>
              <a:buSzPct val="75000"/>
              <a:buFont typeface="Wingdings" pitchFamily="2" charset="2"/>
              <a:buChar char="n"/>
              <a:defRPr/>
            </a:pPr>
            <a:r>
              <a:rPr lang="ru-RU" sz="2150" dirty="0"/>
              <a:t>- пособие женщинам, вставшим на учет в ранние сроки беременности;</a:t>
            </a:r>
          </a:p>
          <a:p>
            <a:pPr marL="342900" indent="-342900" eaLnBrk="1" hangingPunct="1">
              <a:lnSpc>
                <a:spcPct val="100000"/>
              </a:lnSpc>
              <a:spcBef>
                <a:spcPct val="20000"/>
              </a:spcBef>
              <a:buClr>
                <a:schemeClr val="bg2"/>
              </a:buClr>
              <a:buSzPct val="75000"/>
              <a:buFont typeface="Wingdings" pitchFamily="2" charset="2"/>
              <a:buChar char="n"/>
              <a:defRPr/>
            </a:pPr>
            <a:r>
              <a:rPr lang="ru-RU" sz="2150" dirty="0"/>
              <a:t>- пособие при рождении ребенка;</a:t>
            </a:r>
          </a:p>
          <a:p>
            <a:pPr marL="342900" indent="-342900" eaLnBrk="1" hangingPunct="1">
              <a:lnSpc>
                <a:spcPct val="100000"/>
              </a:lnSpc>
              <a:spcBef>
                <a:spcPct val="20000"/>
              </a:spcBef>
              <a:buClr>
                <a:schemeClr val="bg2"/>
              </a:buClr>
              <a:buSzPct val="75000"/>
              <a:buFont typeface="Wingdings" pitchFamily="2" charset="2"/>
              <a:buChar char="n"/>
              <a:defRPr/>
            </a:pPr>
            <a:r>
              <a:rPr lang="ru-RU" sz="2150" dirty="0"/>
              <a:t>- пособие по уходу за ребенком до достижения им возраста 1,5 лет.</a:t>
            </a:r>
          </a:p>
          <a:p>
            <a:pPr indent="342900" eaLnBrk="1" hangingPunct="1">
              <a:lnSpc>
                <a:spcPct val="100000"/>
              </a:lnSpc>
              <a:spcBef>
                <a:spcPct val="20000"/>
              </a:spcBef>
              <a:buClr>
                <a:schemeClr val="bg2"/>
              </a:buClr>
              <a:buSzPct val="75000"/>
              <a:defRPr/>
            </a:pPr>
            <a:r>
              <a:rPr lang="ru-RU" sz="2150" dirty="0">
                <a:solidFill>
                  <a:srgbClr val="1D01EF"/>
                </a:solidFill>
              </a:rPr>
              <a:t>По всем остальным видам пособий </a:t>
            </a:r>
            <a:r>
              <a:rPr lang="ru-RU" sz="2150" dirty="0"/>
              <a:t>(пособие по временной нетрудоспособности в связи с несчастным случаем на производстве, оплата отпуска пострадавшему) представляются только </a:t>
            </a:r>
            <a:r>
              <a:rPr lang="ru-RU" sz="2150" dirty="0">
                <a:solidFill>
                  <a:srgbClr val="1D01EF"/>
                </a:solidFill>
              </a:rPr>
              <a:t>комплекты документов с описью на бумажном носителе.</a:t>
            </a:r>
            <a:r>
              <a:rPr lang="ru-RU" sz="2150" dirty="0"/>
              <a:t> Электронные реестры не предусмотрены. </a:t>
            </a:r>
          </a:p>
          <a:p>
            <a:pPr marL="342900" indent="-342900" eaLnBrk="1" hangingPunct="1">
              <a:lnSpc>
                <a:spcPct val="100000"/>
              </a:lnSpc>
              <a:spcBef>
                <a:spcPct val="20000"/>
              </a:spcBef>
              <a:buClr>
                <a:schemeClr val="bg2"/>
              </a:buClr>
              <a:buSzPct val="75000"/>
              <a:defRPr/>
            </a:pPr>
            <a:endParaRPr lang="ru-RU" sz="2200" dirty="0"/>
          </a:p>
        </p:txBody>
      </p:sp>
      <p:pic>
        <p:nvPicPr>
          <p:cNvPr id="36868"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85255"/>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477417"/>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9" name="Группа 8"/>
          <p:cNvGrpSpPr/>
          <p:nvPr/>
        </p:nvGrpSpPr>
        <p:grpSpPr>
          <a:xfrm>
            <a:off x="0" y="0"/>
            <a:ext cx="683568" cy="656692"/>
            <a:chOff x="0" y="0"/>
            <a:chExt cx="683568" cy="656692"/>
          </a:xfrm>
        </p:grpSpPr>
        <p:sp>
          <p:nvSpPr>
            <p:cNvPr id="10" name="Прямоугольник 9"/>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1"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56915"/>
            <a:ext cx="9144000" cy="468474"/>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Хранение оригиналов документов</a:t>
            </a:r>
          </a:p>
          <a:p>
            <a:pPr algn="ctr">
              <a:lnSpc>
                <a:spcPct val="110000"/>
              </a:lnSpc>
              <a:spcBef>
                <a:spcPct val="0"/>
              </a:spcBef>
              <a:defRPr/>
            </a:pPr>
            <a:endParaRPr lang="ru-RU" sz="1700" b="1" dirty="0">
              <a:latin typeface="Georgia" pitchFamily="18" charset="0"/>
            </a:endParaRPr>
          </a:p>
        </p:txBody>
      </p:sp>
      <p:sp>
        <p:nvSpPr>
          <p:cNvPr id="37891" name="Rectangle 3" descr="Rectangle: Click to edit Master text styles&#10;Second level&#10;Third level&#10;Fourth level&#10;Fifth level"/>
          <p:cNvSpPr>
            <a:spLocks noChangeArrowheads="1"/>
          </p:cNvSpPr>
          <p:nvPr/>
        </p:nvSpPr>
        <p:spPr bwMode="auto">
          <a:xfrm>
            <a:off x="71438" y="1341438"/>
            <a:ext cx="9072562" cy="551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lnSpc>
                <a:spcPct val="100000"/>
              </a:lnSpc>
            </a:pPr>
            <a:endParaRPr lang="ru-RU" altLang="ru-RU" sz="2200" dirty="0">
              <a:latin typeface="Times New Roman" pitchFamily="18" charset="0"/>
            </a:endParaRPr>
          </a:p>
          <a:p>
            <a:pPr eaLnBrk="1" hangingPunct="1">
              <a:lnSpc>
                <a:spcPct val="100000"/>
              </a:lnSpc>
            </a:pPr>
            <a:r>
              <a:rPr lang="ru-RU" altLang="ru-RU" sz="2200" dirty="0">
                <a:solidFill>
                  <a:srgbClr val="1D01EF"/>
                </a:solidFill>
                <a:latin typeface="Times New Roman" pitchFamily="18" charset="0"/>
              </a:rPr>
              <a:t>Заявления и документы</a:t>
            </a:r>
            <a:r>
              <a:rPr lang="ru-RU" altLang="ru-RU" sz="2200" dirty="0">
                <a:latin typeface="Times New Roman" pitchFamily="18" charset="0"/>
              </a:rPr>
              <a:t>, направленные в территориальный орган Фонда, </a:t>
            </a:r>
            <a:r>
              <a:rPr lang="ru-RU" altLang="ru-RU" sz="2200" dirty="0">
                <a:solidFill>
                  <a:srgbClr val="1D01EF"/>
                </a:solidFill>
                <a:latin typeface="Times New Roman" pitchFamily="18" charset="0"/>
              </a:rPr>
              <a:t>после вынесения решений </a:t>
            </a:r>
            <a:r>
              <a:rPr lang="ru-RU" altLang="ru-RU" sz="2200" dirty="0">
                <a:latin typeface="Times New Roman" pitchFamily="18" charset="0"/>
              </a:rPr>
              <a:t>о назначении и выплате пособий, об отказе в назначении и выплате пособия по временной нетрудоспособности, о возмещении расходов страхователю на выплату социального пособия на погребение и оплату 4-х дополнительных выходных дней для ухода за детьми-инвалидами </a:t>
            </a:r>
            <a:r>
              <a:rPr lang="ru-RU" altLang="ru-RU" sz="2200" dirty="0">
                <a:solidFill>
                  <a:srgbClr val="1D01EF"/>
                </a:solidFill>
                <a:latin typeface="Times New Roman" pitchFamily="18" charset="0"/>
              </a:rPr>
              <a:t>возвращаются страхователю (застрахованному лицу)</a:t>
            </a:r>
            <a:r>
              <a:rPr lang="ru-RU" altLang="ru-RU" sz="2200" dirty="0">
                <a:latin typeface="Times New Roman" pitchFamily="18" charset="0"/>
              </a:rPr>
              <a:t>, который осуществляет их хранение в порядке и сроки, установленные законодательством.</a:t>
            </a:r>
          </a:p>
          <a:p>
            <a:pPr eaLnBrk="1" hangingPunct="1">
              <a:lnSpc>
                <a:spcPct val="100000"/>
              </a:lnSpc>
            </a:pPr>
            <a:r>
              <a:rPr lang="ru-RU" altLang="ru-RU" sz="2200" dirty="0">
                <a:latin typeface="Times New Roman" pitchFamily="18" charset="0"/>
              </a:rPr>
              <a:t>Если </a:t>
            </a:r>
            <a:r>
              <a:rPr lang="ru-RU" altLang="ru-RU" sz="2200" dirty="0">
                <a:solidFill>
                  <a:srgbClr val="1D01EF"/>
                </a:solidFill>
                <a:latin typeface="Times New Roman" pitchFamily="18" charset="0"/>
              </a:rPr>
              <a:t>работодатель представляет </a:t>
            </a:r>
            <a:r>
              <a:rPr lang="ru-RU" altLang="ru-RU" sz="2200" dirty="0">
                <a:latin typeface="Times New Roman" pitchFamily="18" charset="0"/>
              </a:rPr>
              <a:t>в </a:t>
            </a:r>
            <a:r>
              <a:rPr lang="ru-RU" altLang="ru-RU" sz="2200" dirty="0" smtClean="0">
                <a:latin typeface="Times New Roman" pitchFamily="18" charset="0"/>
              </a:rPr>
              <a:t>региональное отделение </a:t>
            </a:r>
            <a:r>
              <a:rPr lang="ru-RU" altLang="ru-RU" sz="2200" dirty="0">
                <a:solidFill>
                  <a:srgbClr val="1D01EF"/>
                </a:solidFill>
                <a:latin typeface="Times New Roman" pitchFamily="18" charset="0"/>
              </a:rPr>
              <a:t>электронные реестры</a:t>
            </a:r>
            <a:r>
              <a:rPr lang="ru-RU" altLang="ru-RU" sz="2200" dirty="0">
                <a:latin typeface="Times New Roman" pitchFamily="18" charset="0"/>
              </a:rPr>
              <a:t>, комплект документов </a:t>
            </a:r>
            <a:r>
              <a:rPr lang="ru-RU" altLang="ru-RU" sz="2200" dirty="0">
                <a:solidFill>
                  <a:srgbClr val="1D01EF"/>
                </a:solidFill>
                <a:latin typeface="Times New Roman" pitchFamily="18" charset="0"/>
              </a:rPr>
              <a:t>на бумажном носителе дополнительно предоставлять не нужно</a:t>
            </a:r>
            <a:r>
              <a:rPr lang="ru-RU" altLang="ru-RU" sz="2200" dirty="0">
                <a:latin typeface="Times New Roman" pitchFamily="18" charset="0"/>
              </a:rPr>
              <a:t>, они должны храниться на предприятии.</a:t>
            </a:r>
          </a:p>
        </p:txBody>
      </p:sp>
      <p:pic>
        <p:nvPicPr>
          <p:cNvPr id="37892"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85478"/>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225389"/>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9" name="Группа 8"/>
          <p:cNvGrpSpPr/>
          <p:nvPr/>
        </p:nvGrpSpPr>
        <p:grpSpPr>
          <a:xfrm>
            <a:off x="0" y="0"/>
            <a:ext cx="683568" cy="656692"/>
            <a:chOff x="0" y="0"/>
            <a:chExt cx="683568" cy="656692"/>
          </a:xfrm>
        </p:grpSpPr>
        <p:sp>
          <p:nvSpPr>
            <p:cNvPr id="10" name="Прямоугольник 9"/>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1"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Grp="1" noChangeArrowheads="1"/>
          </p:cNvSpPr>
          <p:nvPr>
            <p:ph type="subTitle" idx="4294967295"/>
          </p:nvPr>
        </p:nvSpPr>
        <p:spPr>
          <a:xfrm>
            <a:off x="103188" y="652463"/>
            <a:ext cx="8558212" cy="5889625"/>
          </a:xfrm>
        </p:spPr>
        <p:txBody>
          <a:bodyPr>
            <a:normAutofit/>
          </a:bodyPr>
          <a:lstStyle/>
          <a:p>
            <a:pPr marL="365716" indent="-256001" eaLnBrk="1" fontAlgn="auto" hangingPunct="1">
              <a:lnSpc>
                <a:spcPct val="120000"/>
              </a:lnSpc>
              <a:spcBef>
                <a:spcPts val="803"/>
              </a:spcBef>
              <a:spcAft>
                <a:spcPts val="0"/>
              </a:spcAft>
              <a:buClr>
                <a:schemeClr val="accent3">
                  <a:lumMod val="75000"/>
                </a:schemeClr>
              </a:buClr>
              <a:buFont typeface="Wingdings" pitchFamily="2" charset="2"/>
              <a:buNone/>
              <a:tabLst>
                <a:tab pos="0" algn="l"/>
                <a:tab pos="319729" algn="l"/>
                <a:tab pos="640593" algn="l"/>
                <a:tab pos="961456" algn="l"/>
                <a:tab pos="1282320" algn="l"/>
                <a:tab pos="1603183" algn="l"/>
                <a:tab pos="1924046" algn="l"/>
                <a:tab pos="2244909" algn="l"/>
                <a:tab pos="2565773" algn="l"/>
                <a:tab pos="2886636" algn="l"/>
                <a:tab pos="3207499" algn="l"/>
                <a:tab pos="3528362" algn="l"/>
                <a:tab pos="3849226" algn="l"/>
                <a:tab pos="4170089" algn="l"/>
                <a:tab pos="4490952" algn="l"/>
                <a:tab pos="4811815" algn="l"/>
                <a:tab pos="5132679" algn="l"/>
                <a:tab pos="5453542" algn="l"/>
                <a:tab pos="5774406" algn="l"/>
                <a:tab pos="6095268" algn="l"/>
                <a:tab pos="6416132" algn="l"/>
                <a:tab pos="6721122" algn="l"/>
                <a:tab pos="7238131" algn="l"/>
                <a:tab pos="7755141" algn="l"/>
                <a:tab pos="8272150" algn="l"/>
                <a:tab pos="8789159" algn="l"/>
              </a:tabLst>
              <a:defRPr/>
            </a:pPr>
            <a:r>
              <a:rPr lang="ru-RU" b="1" dirty="0" smtClean="0">
                <a:solidFill>
                  <a:schemeClr val="accent5">
                    <a:lumMod val="50000"/>
                  </a:schemeClr>
                </a:solidFill>
                <a:latin typeface="Times New Roman" pitchFamily="18" charset="0"/>
                <a:cs typeface="Times New Roman" pitchFamily="18" charset="0"/>
              </a:rPr>
              <a:t>  Пособие </a:t>
            </a:r>
            <a:r>
              <a:rPr lang="ru-RU" b="1" dirty="0">
                <a:solidFill>
                  <a:schemeClr val="accent5">
                    <a:lumMod val="50000"/>
                  </a:schemeClr>
                </a:solidFill>
                <a:latin typeface="Times New Roman" pitchFamily="18" charset="0"/>
                <a:cs typeface="Times New Roman" pitchFamily="18" charset="0"/>
              </a:rPr>
              <a:t>по временной нетрудоспособности </a:t>
            </a:r>
          </a:p>
          <a:p>
            <a:pPr marL="365716" indent="-256001" eaLnBrk="1" fontAlgn="auto" hangingPunct="1">
              <a:lnSpc>
                <a:spcPct val="120000"/>
              </a:lnSpc>
              <a:spcBef>
                <a:spcPts val="803"/>
              </a:spcBef>
              <a:spcAft>
                <a:spcPts val="0"/>
              </a:spcAft>
              <a:buClr>
                <a:schemeClr val="accent3">
                  <a:lumMod val="75000"/>
                </a:schemeClr>
              </a:buClr>
              <a:buFont typeface="Wingdings" pitchFamily="2" charset="2"/>
              <a:buNone/>
              <a:tabLst>
                <a:tab pos="0" algn="l"/>
                <a:tab pos="319729" algn="l"/>
                <a:tab pos="640593" algn="l"/>
                <a:tab pos="961456" algn="l"/>
                <a:tab pos="1282320" algn="l"/>
                <a:tab pos="1603183" algn="l"/>
                <a:tab pos="1924046" algn="l"/>
                <a:tab pos="2244909" algn="l"/>
                <a:tab pos="2565773" algn="l"/>
                <a:tab pos="2886636" algn="l"/>
                <a:tab pos="3207499" algn="l"/>
                <a:tab pos="3528362" algn="l"/>
                <a:tab pos="3849226" algn="l"/>
                <a:tab pos="4170089" algn="l"/>
                <a:tab pos="4490952" algn="l"/>
                <a:tab pos="4811815" algn="l"/>
                <a:tab pos="5132679" algn="l"/>
                <a:tab pos="5453542" algn="l"/>
                <a:tab pos="5774406" algn="l"/>
                <a:tab pos="6095268" algn="l"/>
                <a:tab pos="6416132" algn="l"/>
                <a:tab pos="6721122" algn="l"/>
                <a:tab pos="7238131" algn="l"/>
                <a:tab pos="7755141" algn="l"/>
                <a:tab pos="8272150" algn="l"/>
                <a:tab pos="8789159" algn="l"/>
              </a:tabLst>
              <a:defRPr/>
            </a:pPr>
            <a:r>
              <a:rPr lang="ru-RU" sz="2400" dirty="0" smtClean="0">
                <a:solidFill>
                  <a:srgbClr val="0070C0"/>
                </a:solidFill>
                <a:latin typeface="Times New Roman" pitchFamily="18" charset="0"/>
                <a:cs typeface="Times New Roman" pitchFamily="18" charset="0"/>
              </a:rPr>
              <a:t>    </a:t>
            </a:r>
          </a:p>
          <a:p>
            <a:pPr marL="355600" indent="0" eaLnBrk="1" fontAlgn="auto" hangingPunct="1">
              <a:lnSpc>
                <a:spcPct val="120000"/>
              </a:lnSpc>
              <a:spcBef>
                <a:spcPts val="803"/>
              </a:spcBef>
              <a:spcAft>
                <a:spcPts val="0"/>
              </a:spcAft>
              <a:buClr>
                <a:schemeClr val="accent3">
                  <a:lumMod val="75000"/>
                </a:schemeClr>
              </a:buClr>
              <a:buFont typeface="Wingdings" pitchFamily="2" charset="2"/>
              <a:buNone/>
              <a:tabLst>
                <a:tab pos="0" algn="l"/>
                <a:tab pos="639763" algn="l"/>
                <a:tab pos="960438" algn="l"/>
                <a:tab pos="1281113" algn="l"/>
                <a:tab pos="1601788" algn="l"/>
                <a:tab pos="1922463" algn="l"/>
                <a:tab pos="2244725" algn="l"/>
                <a:tab pos="2565400" algn="l"/>
                <a:tab pos="2886075" algn="l"/>
                <a:tab pos="3206750" algn="l"/>
                <a:tab pos="3527425" algn="l"/>
                <a:tab pos="3848100" algn="l"/>
                <a:tab pos="4168775" algn="l"/>
                <a:tab pos="4489450" algn="l"/>
                <a:tab pos="4811713" algn="l"/>
                <a:tab pos="5132388" algn="l"/>
                <a:tab pos="5453063" algn="l"/>
                <a:tab pos="5773738" algn="l"/>
                <a:tab pos="6094413" algn="l"/>
                <a:tab pos="6415088" algn="l"/>
                <a:tab pos="6719888" algn="l"/>
                <a:tab pos="7237413" algn="l"/>
                <a:tab pos="7754938" algn="l"/>
                <a:tab pos="8270875" algn="l"/>
                <a:tab pos="8788400" algn="l"/>
              </a:tabLst>
              <a:defRPr/>
            </a:pPr>
            <a:r>
              <a:rPr lang="ru-RU" sz="2400" b="1" dirty="0" smtClean="0">
                <a:latin typeface="Times New Roman" pitchFamily="18" charset="0"/>
                <a:cs typeface="Times New Roman" pitchFamily="18" charset="0"/>
              </a:rPr>
              <a:t>за первые </a:t>
            </a:r>
            <a:r>
              <a:rPr lang="ru-RU" sz="2400" b="1" u="sng" dirty="0" smtClean="0">
                <a:solidFill>
                  <a:srgbClr val="FF0000"/>
                </a:solidFill>
                <a:latin typeface="Times New Roman" pitchFamily="18" charset="0"/>
                <a:cs typeface="Times New Roman" pitchFamily="18" charset="0"/>
              </a:rPr>
              <a:t>3 дня </a:t>
            </a:r>
            <a:r>
              <a:rPr lang="ru-RU" sz="2400" b="1" dirty="0" smtClean="0">
                <a:latin typeface="Times New Roman" pitchFamily="18" charset="0"/>
                <a:cs typeface="Times New Roman" pitchFamily="18" charset="0"/>
              </a:rPr>
              <a:t>временной нетрудоспособности назначается и выплачивается страхователем за счет собственных средств, а  за остальной период, </a:t>
            </a:r>
          </a:p>
          <a:p>
            <a:pPr marL="365716" indent="-256001" eaLnBrk="1" fontAlgn="auto" hangingPunct="1">
              <a:lnSpc>
                <a:spcPct val="120000"/>
              </a:lnSpc>
              <a:spcBef>
                <a:spcPts val="803"/>
              </a:spcBef>
              <a:spcAft>
                <a:spcPts val="0"/>
              </a:spcAft>
              <a:buClr>
                <a:schemeClr val="accent3">
                  <a:lumMod val="75000"/>
                </a:schemeClr>
              </a:buClr>
              <a:buFont typeface="Wingdings" pitchFamily="2" charset="2"/>
              <a:buNone/>
              <a:tabLst>
                <a:tab pos="0" algn="l"/>
                <a:tab pos="319729" algn="l"/>
                <a:tab pos="640593" algn="l"/>
                <a:tab pos="961456" algn="l"/>
                <a:tab pos="1282320" algn="l"/>
                <a:tab pos="1603183" algn="l"/>
                <a:tab pos="1924046" algn="l"/>
                <a:tab pos="2244909" algn="l"/>
                <a:tab pos="2565773" algn="l"/>
                <a:tab pos="2886636" algn="l"/>
                <a:tab pos="3207499" algn="l"/>
                <a:tab pos="3528362" algn="l"/>
                <a:tab pos="3849226" algn="l"/>
                <a:tab pos="4170089" algn="l"/>
                <a:tab pos="4490952" algn="l"/>
                <a:tab pos="4811815" algn="l"/>
                <a:tab pos="5132679" algn="l"/>
                <a:tab pos="5453542" algn="l"/>
                <a:tab pos="5774406" algn="l"/>
                <a:tab pos="6095268" algn="l"/>
                <a:tab pos="6416132" algn="l"/>
                <a:tab pos="6721122" algn="l"/>
                <a:tab pos="7238131" algn="l"/>
                <a:tab pos="7755141" algn="l"/>
                <a:tab pos="8272150" algn="l"/>
                <a:tab pos="8789159" algn="l"/>
              </a:tabLst>
              <a:defRPr/>
            </a:pPr>
            <a:endParaRPr lang="ru-RU" sz="2400" b="1" dirty="0" smtClean="0">
              <a:solidFill>
                <a:srgbClr val="0070C0"/>
              </a:solidFill>
              <a:latin typeface="Times New Roman" pitchFamily="18" charset="0"/>
              <a:cs typeface="Times New Roman" pitchFamily="18" charset="0"/>
            </a:endParaRPr>
          </a:p>
          <a:p>
            <a:pPr marL="365125" indent="-9525" eaLnBrk="1" fontAlgn="auto" hangingPunct="1">
              <a:lnSpc>
                <a:spcPct val="120000"/>
              </a:lnSpc>
              <a:spcBef>
                <a:spcPts val="803"/>
              </a:spcBef>
              <a:spcAft>
                <a:spcPts val="0"/>
              </a:spcAft>
              <a:buClr>
                <a:schemeClr val="accent3">
                  <a:lumMod val="75000"/>
                </a:schemeClr>
              </a:buClr>
              <a:buFont typeface="Wingdings" pitchFamily="2" charset="2"/>
              <a:buNone/>
              <a:tabLst>
                <a:tab pos="0" algn="l"/>
                <a:tab pos="355600" algn="l"/>
                <a:tab pos="639763" algn="l"/>
                <a:tab pos="960438" algn="l"/>
                <a:tab pos="1281113" algn="l"/>
                <a:tab pos="1601788" algn="l"/>
                <a:tab pos="1922463" algn="l"/>
                <a:tab pos="2244725" algn="l"/>
                <a:tab pos="2565400" algn="l"/>
                <a:tab pos="2886075" algn="l"/>
                <a:tab pos="3206750" algn="l"/>
                <a:tab pos="3527425" algn="l"/>
                <a:tab pos="3848100" algn="l"/>
                <a:tab pos="4168775" algn="l"/>
                <a:tab pos="4489450" algn="l"/>
                <a:tab pos="4811713" algn="l"/>
                <a:tab pos="5132388" algn="l"/>
                <a:tab pos="5453063" algn="l"/>
                <a:tab pos="5773738" algn="l"/>
                <a:tab pos="6094413" algn="l"/>
                <a:tab pos="6415088" algn="l"/>
                <a:tab pos="6719888" algn="l"/>
                <a:tab pos="7237413" algn="l"/>
                <a:tab pos="7754938" algn="l"/>
                <a:tab pos="8270875" algn="l"/>
                <a:tab pos="8788400" algn="l"/>
              </a:tabLst>
              <a:defRPr/>
            </a:pPr>
            <a:r>
              <a:rPr lang="ru-RU" sz="2400" b="1" dirty="0" smtClean="0">
                <a:latin typeface="Times New Roman" pitchFamily="18" charset="0"/>
                <a:cs typeface="Times New Roman" pitchFamily="18" charset="0"/>
              </a:rPr>
              <a:t>начиная </a:t>
            </a:r>
            <a:r>
              <a:rPr lang="ru-RU" sz="2400" b="1" u="sng" dirty="0" smtClean="0">
                <a:solidFill>
                  <a:srgbClr val="FF0000"/>
                </a:solidFill>
                <a:latin typeface="Times New Roman" pitchFamily="18" charset="0"/>
                <a:cs typeface="Times New Roman" pitchFamily="18" charset="0"/>
              </a:rPr>
              <a:t>с 4 дня </a:t>
            </a:r>
            <a:r>
              <a:rPr lang="ru-RU" sz="2400" b="1" dirty="0" smtClean="0">
                <a:latin typeface="Times New Roman" pitchFamily="18" charset="0"/>
                <a:cs typeface="Times New Roman" pitchFamily="18" charset="0"/>
              </a:rPr>
              <a:t>временной нетрудоспособности, –территориальным органом Фонда за счет средств бюджета Фонда.</a:t>
            </a:r>
          </a:p>
          <a:p>
            <a:pPr>
              <a:buFont typeface="Wingdings" pitchFamily="2" charset="2"/>
              <a:buNone/>
              <a:defRPr/>
            </a:pPr>
            <a:endParaRPr lang="ru-RU" sz="5700" dirty="0" smtClean="0">
              <a:solidFill>
                <a:srgbClr val="0070C0"/>
              </a:solidFill>
              <a:latin typeface="Times New Roman" pitchFamily="18" charset="0"/>
              <a:cs typeface="Times New Roman" pitchFamily="18" charset="0"/>
            </a:endParaRPr>
          </a:p>
          <a:p>
            <a:pPr marL="365716" indent="-256001" eaLnBrk="1" fontAlgn="auto" hangingPunct="1">
              <a:lnSpc>
                <a:spcPct val="80000"/>
              </a:lnSpc>
              <a:spcBef>
                <a:spcPts val="803"/>
              </a:spcBef>
              <a:spcAft>
                <a:spcPts val="0"/>
              </a:spcAft>
              <a:buClr>
                <a:schemeClr val="accent3">
                  <a:lumMod val="75000"/>
                </a:schemeClr>
              </a:buClr>
              <a:buFont typeface="Wingdings" pitchFamily="2" charset="2"/>
              <a:buNone/>
              <a:tabLst>
                <a:tab pos="0" algn="l"/>
                <a:tab pos="319729" algn="l"/>
                <a:tab pos="640593" algn="l"/>
                <a:tab pos="961456" algn="l"/>
                <a:tab pos="1282320" algn="l"/>
                <a:tab pos="1603183" algn="l"/>
                <a:tab pos="1924046" algn="l"/>
                <a:tab pos="2244909" algn="l"/>
                <a:tab pos="2565773" algn="l"/>
                <a:tab pos="2886636" algn="l"/>
                <a:tab pos="3207499" algn="l"/>
                <a:tab pos="3528362" algn="l"/>
                <a:tab pos="3849226" algn="l"/>
                <a:tab pos="4170089" algn="l"/>
                <a:tab pos="4490952" algn="l"/>
                <a:tab pos="4811815" algn="l"/>
                <a:tab pos="5132679" algn="l"/>
                <a:tab pos="5453542" algn="l"/>
                <a:tab pos="5774406" algn="l"/>
                <a:tab pos="6095268" algn="l"/>
                <a:tab pos="6416132" algn="l"/>
                <a:tab pos="6721122" algn="l"/>
                <a:tab pos="7238131" algn="l"/>
                <a:tab pos="7755141" algn="l"/>
                <a:tab pos="8272150" algn="l"/>
                <a:tab pos="8789159" algn="l"/>
              </a:tabLst>
              <a:defRPr/>
            </a:pPr>
            <a:endParaRPr lang="ru-RU" sz="2000" dirty="0" smtClean="0">
              <a:solidFill>
                <a:srgbClr val="005392"/>
              </a:solidFill>
              <a:latin typeface="Times New Roman" pitchFamily="18" charset="0"/>
              <a:cs typeface="Times New Roman" pitchFamily="18" charset="0"/>
            </a:endParaRPr>
          </a:p>
        </p:txBody>
      </p:sp>
      <p:grpSp>
        <p:nvGrpSpPr>
          <p:cNvPr id="8" name="Группа 7"/>
          <p:cNvGrpSpPr/>
          <p:nvPr/>
        </p:nvGrpSpPr>
        <p:grpSpPr>
          <a:xfrm>
            <a:off x="0" y="0"/>
            <a:ext cx="683568" cy="656692"/>
            <a:chOff x="0" y="0"/>
            <a:chExt cx="683568" cy="656692"/>
          </a:xfrm>
        </p:grpSpPr>
        <p:sp>
          <p:nvSpPr>
            <p:cNvPr id="9" name="Прямоугольник 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3317681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2"/>
          <p:cNvSpPr>
            <a:spLocks noGrp="1"/>
          </p:cNvSpPr>
          <p:nvPr>
            <p:ph type="title"/>
          </p:nvPr>
        </p:nvSpPr>
        <p:spPr>
          <a:xfrm>
            <a:off x="457200" y="754087"/>
            <a:ext cx="8229600" cy="5483225"/>
          </a:xfrm>
        </p:spPr>
        <p:txBody>
          <a:bodyPr/>
          <a:lstStyle/>
          <a:p>
            <a:r>
              <a:rPr lang="ru-RU" altLang="ru-RU" sz="2400" dirty="0" smtClean="0">
                <a:solidFill>
                  <a:schemeClr val="bg1">
                    <a:lumMod val="10000"/>
                  </a:schemeClr>
                </a:solidFill>
                <a:latin typeface="Times New Roman" pitchFamily="18" charset="0"/>
                <a:cs typeface="Times New Roman" pitchFamily="18" charset="0"/>
              </a:rPr>
              <a:t>Страхователь</a:t>
            </a:r>
            <a:r>
              <a:rPr lang="ru-RU" altLang="ru-RU" sz="2400" dirty="0" smtClean="0">
                <a:solidFill>
                  <a:srgbClr val="005392"/>
                </a:solidFill>
                <a:latin typeface="Times New Roman" pitchFamily="18" charset="0"/>
                <a:cs typeface="Times New Roman" pitchFamily="18" charset="0"/>
              </a:rPr>
              <a:t> </a:t>
            </a:r>
            <a:r>
              <a:rPr lang="ru-RU" altLang="ru-RU" sz="2400" dirty="0" smtClean="0">
                <a:solidFill>
                  <a:srgbClr val="FF0000"/>
                </a:solidFill>
                <a:latin typeface="Times New Roman" pitchFamily="18" charset="0"/>
                <a:cs typeface="Times New Roman" pitchFamily="18" charset="0"/>
              </a:rPr>
              <a:t>в 3-дневный срок</a:t>
            </a:r>
            <a:r>
              <a:rPr lang="ru-RU" altLang="ru-RU" sz="2400" dirty="0" smtClean="0">
                <a:solidFill>
                  <a:srgbClr val="005392"/>
                </a:solidFill>
                <a:latin typeface="Times New Roman" pitchFamily="18" charset="0"/>
                <a:cs typeface="Times New Roman" pitchFamily="18" charset="0"/>
              </a:rPr>
              <a:t> </a:t>
            </a:r>
            <a:r>
              <a:rPr lang="ru-RU" altLang="ru-RU" sz="2400" dirty="0" smtClean="0">
                <a:solidFill>
                  <a:schemeClr val="bg1">
                    <a:lumMod val="10000"/>
                  </a:schemeClr>
                </a:solidFill>
                <a:latin typeface="Times New Roman" pitchFamily="18" charset="0"/>
                <a:cs typeface="Times New Roman" pitchFamily="18" charset="0"/>
              </a:rPr>
              <a:t>направляет в территориальный орган Фонда уведомление о прекращении права застрахованного лица на получение ежемесячного пособия по уходу за ребенком в случае:</a:t>
            </a:r>
            <a:r>
              <a:rPr lang="ru-RU" altLang="ru-RU" sz="2400" dirty="0" smtClean="0">
                <a:solidFill>
                  <a:srgbClr val="005392"/>
                </a:solidFill>
                <a:latin typeface="Times New Roman" pitchFamily="18" charset="0"/>
                <a:cs typeface="Times New Roman" pitchFamily="18" charset="0"/>
              </a:rPr>
              <a:t/>
            </a:r>
            <a:br>
              <a:rPr lang="ru-RU" altLang="ru-RU" sz="2400" dirty="0" smtClean="0">
                <a:solidFill>
                  <a:srgbClr val="005392"/>
                </a:solidFill>
                <a:latin typeface="Times New Roman" pitchFamily="18" charset="0"/>
                <a:cs typeface="Times New Roman" pitchFamily="18" charset="0"/>
              </a:rPr>
            </a:br>
            <a:r>
              <a:rPr lang="ru-RU" altLang="ru-RU" sz="2400" dirty="0" smtClean="0">
                <a:solidFill>
                  <a:srgbClr val="005392"/>
                </a:solidFill>
                <a:latin typeface="Times New Roman" pitchFamily="18" charset="0"/>
                <a:cs typeface="Times New Roman" pitchFamily="18" charset="0"/>
              </a:rPr>
              <a:t/>
            </a:r>
            <a:br>
              <a:rPr lang="ru-RU" altLang="ru-RU" sz="2400" dirty="0" smtClean="0">
                <a:solidFill>
                  <a:srgbClr val="005392"/>
                </a:solidFill>
                <a:latin typeface="Times New Roman" pitchFamily="18" charset="0"/>
                <a:cs typeface="Times New Roman" pitchFamily="18"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1. Увольнение работника;</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2. Выход лица, осуществляющего уход за ребенком, на работу на полный рабочий день;</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3. Очередной ежегодный отпуск лица, работающего на условиях неполного рабочего времени;</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4. Смерть ребенка, либо лишение родительских прав;</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
            </a:r>
            <a:br>
              <a:rPr lang="ru-RU" altLang="ru-RU" sz="2000" b="1" dirty="0" smtClean="0">
                <a:solidFill>
                  <a:srgbClr val="0000E5"/>
                </a:solidFill>
                <a:latin typeface="Times New Roman" pitchFamily="18" charset="0"/>
                <a:ea typeface="Lucida Sans Unicode" pitchFamily="34" charset="0"/>
                <a:cs typeface="Lucida Sans Unicode" pitchFamily="34" charset="0"/>
              </a:rPr>
            </a:br>
            <a:r>
              <a:rPr lang="ru-RU" altLang="ru-RU" sz="2000" b="1" dirty="0" smtClean="0">
                <a:solidFill>
                  <a:srgbClr val="0000E5"/>
                </a:solidFill>
                <a:latin typeface="Times New Roman" pitchFamily="18" charset="0"/>
                <a:ea typeface="Lucida Sans Unicode" pitchFamily="34" charset="0"/>
                <a:cs typeface="Lucida Sans Unicode" pitchFamily="34" charset="0"/>
              </a:rPr>
              <a:t>5. Начало отпуска по беременности родам.</a:t>
            </a:r>
            <a:br>
              <a:rPr lang="ru-RU" altLang="ru-RU" sz="2000" b="1" dirty="0" smtClean="0">
                <a:solidFill>
                  <a:srgbClr val="0000E5"/>
                </a:solidFill>
                <a:latin typeface="Times New Roman" pitchFamily="18" charset="0"/>
                <a:ea typeface="Lucida Sans Unicode" pitchFamily="34" charset="0"/>
                <a:cs typeface="Lucida Sans Unicode" pitchFamily="34" charset="0"/>
              </a:rPr>
            </a:br>
            <a:endParaRPr lang="ru-RU" altLang="ru-RU" sz="2000" dirty="0" smtClean="0">
              <a:solidFill>
                <a:srgbClr val="0000E5"/>
              </a:solidFill>
            </a:endParaRPr>
          </a:p>
        </p:txBody>
      </p:sp>
      <p:grpSp>
        <p:nvGrpSpPr>
          <p:cNvPr id="13" name="Группа 12"/>
          <p:cNvGrpSpPr/>
          <p:nvPr/>
        </p:nvGrpSpPr>
        <p:grpSpPr>
          <a:xfrm>
            <a:off x="0" y="0"/>
            <a:ext cx="683568" cy="656692"/>
            <a:chOff x="0" y="0"/>
            <a:chExt cx="683568" cy="656692"/>
          </a:xfrm>
        </p:grpSpPr>
        <p:sp>
          <p:nvSpPr>
            <p:cNvPr id="14" name="Прямоугольник 13"/>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5"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457200" y="545232"/>
            <a:ext cx="8229600" cy="1371600"/>
          </a:xfrm>
        </p:spPr>
        <p:txBody>
          <a:bodyPr/>
          <a:lstStyle/>
          <a:p>
            <a:pPr marL="473075" indent="-473075" algn="ctr" eaLnBrk="1" hangingPunct="1">
              <a:lnSpc>
                <a:spcPct val="80000"/>
              </a:lnSpc>
              <a:spcBef>
                <a:spcPts val="600"/>
              </a:spcBef>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pPr>
            <a:r>
              <a:rPr lang="ru-RU" altLang="ru-RU" sz="2800" dirty="0" smtClean="0">
                <a:solidFill>
                  <a:srgbClr val="FF0000"/>
                </a:solidFill>
                <a:latin typeface="Times New Roman" pitchFamily="18" charset="0"/>
                <a:cs typeface="Times New Roman" pitchFamily="18" charset="0"/>
              </a:rPr>
              <a:t>     Страхователь не представляет в территориальный орган Фонда заявление и документы, подтверждающие право на пособия в случаях:</a:t>
            </a:r>
          </a:p>
        </p:txBody>
      </p:sp>
      <p:sp>
        <p:nvSpPr>
          <p:cNvPr id="3" name="Объект 2"/>
          <p:cNvSpPr>
            <a:spLocks noGrp="1"/>
          </p:cNvSpPr>
          <p:nvPr>
            <p:ph idx="1"/>
          </p:nvPr>
        </p:nvSpPr>
        <p:spPr>
          <a:xfrm>
            <a:off x="457200" y="1981200"/>
            <a:ext cx="8229600" cy="4472136"/>
          </a:xfrm>
        </p:spPr>
        <p:txBody>
          <a:bodyPr/>
          <a:lstStyle/>
          <a:p>
            <a:pPr marL="473075" indent="-473075" algn="just" eaLnBrk="1" fontAlgn="auto" hangingPunct="1">
              <a:lnSpc>
                <a:spcPct val="80000"/>
              </a:lnSpc>
              <a:spcBef>
                <a:spcPts val="600"/>
              </a:spcBef>
              <a:spcAft>
                <a:spcPts val="0"/>
              </a:spcAft>
              <a:buClr>
                <a:schemeClr val="accent3">
                  <a:lumMod val="75000"/>
                </a:schemeClr>
              </a:buClr>
              <a:buFont typeface="Arial" pitchFamily="34" charset="0"/>
              <a:buChar char="-"/>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defRPr/>
            </a:pPr>
            <a:r>
              <a:rPr lang="ru-RU" sz="2000" dirty="0">
                <a:solidFill>
                  <a:schemeClr val="bg1">
                    <a:lumMod val="10000"/>
                  </a:schemeClr>
                </a:solidFill>
                <a:latin typeface="Times New Roman" pitchFamily="18" charset="0"/>
                <a:cs typeface="Times New Roman" pitchFamily="18" charset="0"/>
              </a:rPr>
              <a:t>если застрахованным лицом </a:t>
            </a:r>
            <a:r>
              <a:rPr lang="ru-RU" sz="2000" b="1" u="sng" dirty="0">
                <a:solidFill>
                  <a:schemeClr val="bg1">
                    <a:lumMod val="10000"/>
                  </a:schemeClr>
                </a:solidFill>
                <a:latin typeface="Times New Roman" pitchFamily="18" charset="0"/>
                <a:cs typeface="Times New Roman" pitchFamily="18" charset="0"/>
              </a:rPr>
              <a:t>пропущены сроки обращения за пособиями</a:t>
            </a:r>
            <a:r>
              <a:rPr lang="ru-RU" sz="2000" dirty="0">
                <a:solidFill>
                  <a:schemeClr val="bg1">
                    <a:lumMod val="10000"/>
                  </a:schemeClr>
                </a:solidFill>
                <a:latin typeface="Times New Roman" pitchFamily="18" charset="0"/>
                <a:cs typeface="Times New Roman" pitchFamily="18" charset="0"/>
              </a:rPr>
              <a:t> по временной нетрудоспособности, по беременности и родам, ежемесячным пособием по уходу за ребенком и отсутствуют документы, подтверждающие уважительность причины пропуска этих сроков; </a:t>
            </a:r>
          </a:p>
          <a:p>
            <a:pPr marL="473075" indent="-473075" algn="just" eaLnBrk="1" fontAlgn="auto" hangingPunct="1">
              <a:lnSpc>
                <a:spcPct val="80000"/>
              </a:lnSpc>
              <a:spcBef>
                <a:spcPts val="600"/>
              </a:spcBef>
              <a:spcAft>
                <a:spcPts val="0"/>
              </a:spcAft>
              <a:buClr>
                <a:schemeClr val="accent3">
                  <a:lumMod val="75000"/>
                </a:schemeClr>
              </a:buClr>
              <a:buFont typeface="Arial" pitchFamily="34" charset="0"/>
              <a:buChar char="-"/>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defRPr/>
            </a:pPr>
            <a:endParaRPr lang="ru-RU" sz="2000" dirty="0">
              <a:solidFill>
                <a:schemeClr val="bg1">
                  <a:lumMod val="10000"/>
                </a:schemeClr>
              </a:solidFill>
              <a:latin typeface="Times New Roman" pitchFamily="18" charset="0"/>
              <a:cs typeface="Times New Roman" pitchFamily="18" charset="0"/>
            </a:endParaRPr>
          </a:p>
          <a:p>
            <a:pPr marL="473075" indent="-473075" algn="just" eaLnBrk="1" fontAlgn="auto" hangingPunct="1">
              <a:lnSpc>
                <a:spcPct val="80000"/>
              </a:lnSpc>
              <a:spcBef>
                <a:spcPts val="600"/>
              </a:spcBef>
              <a:spcAft>
                <a:spcPts val="0"/>
              </a:spcAft>
              <a:buClr>
                <a:schemeClr val="accent3">
                  <a:lumMod val="75000"/>
                </a:schemeClr>
              </a:buClr>
              <a:buFont typeface="Arial" pitchFamily="34" charset="0"/>
              <a:buChar char="-"/>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defRPr/>
            </a:pPr>
            <a:r>
              <a:rPr lang="ru-RU" sz="2000" dirty="0">
                <a:solidFill>
                  <a:schemeClr val="bg1">
                    <a:lumMod val="10000"/>
                  </a:schemeClr>
                </a:solidFill>
                <a:latin typeface="Times New Roman" pitchFamily="18" charset="0"/>
                <a:cs typeface="Times New Roman" pitchFamily="18" charset="0"/>
              </a:rPr>
              <a:t>если застрахованным лицом пропущен срок обращения за единовременным пособием, вставшим на учет в ранние сроки беременности, за единовременным пособием при рождении ребенка; </a:t>
            </a:r>
          </a:p>
          <a:p>
            <a:pPr marL="473075" indent="-473075" algn="just" eaLnBrk="1" fontAlgn="auto" hangingPunct="1">
              <a:lnSpc>
                <a:spcPct val="80000"/>
              </a:lnSpc>
              <a:spcBef>
                <a:spcPts val="600"/>
              </a:spcBef>
              <a:spcAft>
                <a:spcPts val="0"/>
              </a:spcAft>
              <a:buClr>
                <a:schemeClr val="accent3">
                  <a:lumMod val="75000"/>
                </a:schemeClr>
              </a:buClr>
              <a:buFont typeface="Arial" pitchFamily="34" charset="0"/>
              <a:buChar char="-"/>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defRPr/>
            </a:pPr>
            <a:endParaRPr lang="ru-RU" sz="2000" dirty="0">
              <a:solidFill>
                <a:schemeClr val="bg1">
                  <a:lumMod val="10000"/>
                </a:schemeClr>
              </a:solidFill>
              <a:latin typeface="Times New Roman" pitchFamily="18" charset="0"/>
              <a:cs typeface="Times New Roman" pitchFamily="18" charset="0"/>
            </a:endParaRPr>
          </a:p>
          <a:p>
            <a:pPr marL="473075" indent="-473075" algn="just" eaLnBrk="1" fontAlgn="auto" hangingPunct="1">
              <a:lnSpc>
                <a:spcPct val="80000"/>
              </a:lnSpc>
              <a:spcBef>
                <a:spcPts val="600"/>
              </a:spcBef>
              <a:spcAft>
                <a:spcPts val="0"/>
              </a:spcAft>
              <a:buClr>
                <a:schemeClr val="accent3">
                  <a:lumMod val="75000"/>
                </a:schemeClr>
              </a:buClr>
              <a:buFont typeface="Arial" pitchFamily="34" charset="0"/>
              <a:buChar char="-"/>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defRPr/>
            </a:pPr>
            <a:r>
              <a:rPr lang="ru-RU" sz="2000" dirty="0">
                <a:solidFill>
                  <a:schemeClr val="bg1">
                    <a:lumMod val="10000"/>
                  </a:schemeClr>
                </a:solidFill>
                <a:latin typeface="Times New Roman" pitchFamily="18" charset="0"/>
                <a:cs typeface="Times New Roman" pitchFamily="18" charset="0"/>
              </a:rPr>
              <a:t>если получателем пособия на погребение пропущен срок обращения к страхователю за выплатой социального пособия на погребение; </a:t>
            </a:r>
          </a:p>
          <a:p>
            <a:pPr marL="473075" indent="-473075" algn="just" eaLnBrk="1" fontAlgn="auto" hangingPunct="1">
              <a:lnSpc>
                <a:spcPct val="80000"/>
              </a:lnSpc>
              <a:spcBef>
                <a:spcPts val="600"/>
              </a:spcBef>
              <a:spcAft>
                <a:spcPts val="0"/>
              </a:spcAft>
              <a:buClr>
                <a:schemeClr val="accent3">
                  <a:lumMod val="75000"/>
                </a:schemeClr>
              </a:buClr>
              <a:buFont typeface="Arial" pitchFamily="34" charset="0"/>
              <a:buChar char="-"/>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defRPr/>
            </a:pPr>
            <a:endParaRPr lang="en-US" sz="2000" dirty="0">
              <a:solidFill>
                <a:schemeClr val="bg1">
                  <a:lumMod val="10000"/>
                </a:schemeClr>
              </a:solidFill>
              <a:latin typeface="Times New Roman" pitchFamily="18" charset="0"/>
              <a:cs typeface="Times New Roman" pitchFamily="18" charset="0"/>
            </a:endParaRPr>
          </a:p>
          <a:p>
            <a:pPr marL="473075" indent="-473075" algn="just" eaLnBrk="1" fontAlgn="auto" hangingPunct="1">
              <a:lnSpc>
                <a:spcPct val="80000"/>
              </a:lnSpc>
              <a:spcBef>
                <a:spcPts val="600"/>
              </a:spcBef>
              <a:spcAft>
                <a:spcPts val="0"/>
              </a:spcAft>
              <a:buClr>
                <a:schemeClr val="accent3">
                  <a:lumMod val="75000"/>
                </a:schemeClr>
              </a:buClr>
              <a:buFont typeface="Arial" pitchFamily="34" charset="0"/>
              <a:buChar char="-"/>
              <a:tabLst>
                <a:tab pos="474663" algn="l"/>
                <a:tab pos="579438" algn="l"/>
                <a:tab pos="1028700" algn="l"/>
                <a:tab pos="1477963" algn="l"/>
                <a:tab pos="1927225" algn="l"/>
                <a:tab pos="2376488" algn="l"/>
                <a:tab pos="2825750" algn="l"/>
                <a:tab pos="3275013" algn="l"/>
                <a:tab pos="3724275" algn="l"/>
                <a:tab pos="4173538" algn="l"/>
                <a:tab pos="4622800" algn="l"/>
                <a:tab pos="5072063" algn="l"/>
                <a:tab pos="5521325" algn="l"/>
                <a:tab pos="5970588" algn="l"/>
                <a:tab pos="6419850" algn="l"/>
                <a:tab pos="6869113" algn="l"/>
                <a:tab pos="7318375" algn="l"/>
                <a:tab pos="7767638" algn="l"/>
                <a:tab pos="8216900" algn="l"/>
                <a:tab pos="8666163" algn="l"/>
                <a:tab pos="9115425" algn="l"/>
                <a:tab pos="9410700" algn="l"/>
                <a:tab pos="10134600" algn="l"/>
                <a:tab pos="10858500" algn="l"/>
              </a:tabLst>
              <a:defRPr/>
            </a:pPr>
            <a:r>
              <a:rPr lang="ru-RU" sz="2000" dirty="0">
                <a:solidFill>
                  <a:schemeClr val="bg1">
                    <a:lumMod val="10000"/>
                  </a:schemeClr>
                </a:solidFill>
                <a:latin typeface="Times New Roman" pitchFamily="18" charset="0"/>
                <a:cs typeface="Times New Roman" pitchFamily="18" charset="0"/>
              </a:rPr>
              <a:t>если специализированной службой по вопросам похоронного дела пропущен срок обращения за возмещением стоимости услуг.</a:t>
            </a:r>
            <a:endParaRPr lang="ru-RU" sz="2000" dirty="0">
              <a:solidFill>
                <a:schemeClr val="bg1">
                  <a:lumMod val="10000"/>
                </a:schemeClr>
              </a:solidFill>
            </a:endParaRPr>
          </a:p>
        </p:txBody>
      </p:sp>
      <p:grpSp>
        <p:nvGrpSpPr>
          <p:cNvPr id="8" name="Группа 7"/>
          <p:cNvGrpSpPr/>
          <p:nvPr/>
        </p:nvGrpSpPr>
        <p:grpSpPr>
          <a:xfrm>
            <a:off x="0" y="0"/>
            <a:ext cx="683568" cy="656692"/>
            <a:chOff x="0" y="0"/>
            <a:chExt cx="683568" cy="656692"/>
          </a:xfrm>
        </p:grpSpPr>
        <p:sp>
          <p:nvSpPr>
            <p:cNvPr id="9" name="Прямоугольник 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Заголовок 1"/>
          <p:cNvSpPr>
            <a:spLocks noGrp="1"/>
          </p:cNvSpPr>
          <p:nvPr>
            <p:ph type="title"/>
          </p:nvPr>
        </p:nvSpPr>
        <p:spPr/>
        <p:txBody>
          <a:bodyPr/>
          <a:lstStyle/>
          <a:p>
            <a:r>
              <a:rPr lang="ru-RU" altLang="ru-RU" sz="2800" b="1" smtClean="0">
                <a:solidFill>
                  <a:srgbClr val="FF0000"/>
                </a:solidFill>
                <a:latin typeface="Times New Roman" pitchFamily="18" charset="0"/>
                <a:cs typeface="Times New Roman" pitchFamily="18" charset="0"/>
              </a:rPr>
              <a:t>Основания для отказа в назначении и выплате пособия по временной нетрудоспособности</a:t>
            </a:r>
            <a:endParaRPr lang="ru-RU" altLang="ru-RU" sz="2800" smtClean="0">
              <a:solidFill>
                <a:srgbClr val="FF0000"/>
              </a:solidFill>
            </a:endParaRPr>
          </a:p>
        </p:txBody>
      </p:sp>
      <p:sp>
        <p:nvSpPr>
          <p:cNvPr id="3" name="Объект 2"/>
          <p:cNvSpPr>
            <a:spLocks noGrp="1"/>
          </p:cNvSpPr>
          <p:nvPr>
            <p:ph idx="1"/>
          </p:nvPr>
        </p:nvSpPr>
        <p:spPr/>
        <p:txBody>
          <a:bodyPr/>
          <a:lstStyle/>
          <a:p>
            <a:pPr marL="473075" indent="-473075" eaLnBrk="1" fontAlgn="auto" hangingPunct="1">
              <a:lnSpc>
                <a:spcPct val="80000"/>
              </a:lnSpc>
              <a:spcBef>
                <a:spcPts val="800"/>
              </a:spcBef>
              <a:spcAft>
                <a:spcPts val="0"/>
              </a:spcAft>
              <a:buClr>
                <a:schemeClr val="accent3">
                  <a:lumMod val="75000"/>
                </a:schemeClr>
              </a:buClr>
              <a:buFont typeface="Arial" charset="0"/>
              <a:buChar char="•"/>
              <a:tabLst>
                <a:tab pos="473075" algn="l"/>
                <a:tab pos="577850" algn="l"/>
                <a:tab pos="1027113" algn="l"/>
                <a:tab pos="1476375" algn="l"/>
                <a:tab pos="1925638" algn="l"/>
                <a:tab pos="2374900" algn="l"/>
                <a:tab pos="2824163" algn="l"/>
                <a:tab pos="3273425" algn="l"/>
                <a:tab pos="3722688" algn="l"/>
                <a:tab pos="4171950" algn="l"/>
                <a:tab pos="4621213" algn="l"/>
                <a:tab pos="5070475" algn="l"/>
                <a:tab pos="5519738" algn="l"/>
                <a:tab pos="5969000" algn="l"/>
                <a:tab pos="6418263" algn="l"/>
                <a:tab pos="6867525" algn="l"/>
                <a:tab pos="7316788" algn="l"/>
                <a:tab pos="7766050" algn="l"/>
                <a:tab pos="8215313" algn="l"/>
                <a:tab pos="8664575" algn="l"/>
                <a:tab pos="9113838" algn="l"/>
                <a:tab pos="9410700" algn="l"/>
                <a:tab pos="10134600" algn="l"/>
                <a:tab pos="10858500" algn="l"/>
              </a:tabLst>
              <a:defRPr/>
            </a:pPr>
            <a:r>
              <a:rPr lang="ru-RU" sz="2800" dirty="0">
                <a:solidFill>
                  <a:schemeClr val="bg1">
                    <a:lumMod val="10000"/>
                  </a:schemeClr>
                </a:solidFill>
                <a:latin typeface="Times New Roman" pitchFamily="18" charset="0"/>
                <a:cs typeface="Times New Roman" pitchFamily="18" charset="0"/>
              </a:rPr>
              <a:t>Наступление временной нетрудоспособности в результате установленного судом умышленного причинения застрахованным лицом вреда своему здоровью или попытки самоубийства</a:t>
            </a:r>
          </a:p>
          <a:p>
            <a:pPr marL="473075" indent="-473075" eaLnBrk="1" fontAlgn="auto" hangingPunct="1">
              <a:lnSpc>
                <a:spcPct val="80000"/>
              </a:lnSpc>
              <a:spcBef>
                <a:spcPts val="800"/>
              </a:spcBef>
              <a:spcAft>
                <a:spcPts val="0"/>
              </a:spcAft>
              <a:buClr>
                <a:schemeClr val="accent3">
                  <a:lumMod val="75000"/>
                </a:schemeClr>
              </a:buClr>
              <a:buFont typeface="Arial" charset="0"/>
              <a:buChar char="•"/>
              <a:tabLst>
                <a:tab pos="473075" algn="l"/>
                <a:tab pos="577850" algn="l"/>
                <a:tab pos="1027113" algn="l"/>
                <a:tab pos="1476375" algn="l"/>
                <a:tab pos="1925638" algn="l"/>
                <a:tab pos="2374900" algn="l"/>
                <a:tab pos="2824163" algn="l"/>
                <a:tab pos="3273425" algn="l"/>
                <a:tab pos="3722688" algn="l"/>
                <a:tab pos="4171950" algn="l"/>
                <a:tab pos="4621213" algn="l"/>
                <a:tab pos="5070475" algn="l"/>
                <a:tab pos="5519738" algn="l"/>
                <a:tab pos="5969000" algn="l"/>
                <a:tab pos="6418263" algn="l"/>
                <a:tab pos="6867525" algn="l"/>
                <a:tab pos="7316788" algn="l"/>
                <a:tab pos="7766050" algn="l"/>
                <a:tab pos="8215313" algn="l"/>
                <a:tab pos="8664575" algn="l"/>
                <a:tab pos="9113838" algn="l"/>
                <a:tab pos="9410700" algn="l"/>
                <a:tab pos="10134600" algn="l"/>
                <a:tab pos="10858500" algn="l"/>
              </a:tabLst>
              <a:defRPr/>
            </a:pPr>
            <a:endParaRPr lang="en-US" sz="2800" dirty="0">
              <a:solidFill>
                <a:schemeClr val="bg1">
                  <a:lumMod val="10000"/>
                </a:schemeClr>
              </a:solidFill>
              <a:latin typeface="Times New Roman" pitchFamily="18" charset="0"/>
              <a:cs typeface="Times New Roman" pitchFamily="18" charset="0"/>
            </a:endParaRPr>
          </a:p>
          <a:p>
            <a:pPr marL="473075" indent="-473075" eaLnBrk="1" fontAlgn="auto" hangingPunct="1">
              <a:lnSpc>
                <a:spcPct val="80000"/>
              </a:lnSpc>
              <a:spcBef>
                <a:spcPts val="800"/>
              </a:spcBef>
              <a:spcAft>
                <a:spcPts val="0"/>
              </a:spcAft>
              <a:buClr>
                <a:schemeClr val="accent3">
                  <a:lumMod val="75000"/>
                </a:schemeClr>
              </a:buClr>
              <a:buFont typeface="Arial" charset="0"/>
              <a:buChar char="•"/>
              <a:tabLst>
                <a:tab pos="473075" algn="l"/>
                <a:tab pos="577850" algn="l"/>
                <a:tab pos="1027113" algn="l"/>
                <a:tab pos="1476375" algn="l"/>
                <a:tab pos="1925638" algn="l"/>
                <a:tab pos="2374900" algn="l"/>
                <a:tab pos="2824163" algn="l"/>
                <a:tab pos="3273425" algn="l"/>
                <a:tab pos="3722688" algn="l"/>
                <a:tab pos="4171950" algn="l"/>
                <a:tab pos="4621213" algn="l"/>
                <a:tab pos="5070475" algn="l"/>
                <a:tab pos="5519738" algn="l"/>
                <a:tab pos="5969000" algn="l"/>
                <a:tab pos="6418263" algn="l"/>
                <a:tab pos="6867525" algn="l"/>
                <a:tab pos="7316788" algn="l"/>
                <a:tab pos="7766050" algn="l"/>
                <a:tab pos="8215313" algn="l"/>
                <a:tab pos="8664575" algn="l"/>
                <a:tab pos="9113838" algn="l"/>
                <a:tab pos="9410700" algn="l"/>
                <a:tab pos="10134600" algn="l"/>
                <a:tab pos="10858500" algn="l"/>
              </a:tabLst>
              <a:defRPr/>
            </a:pPr>
            <a:r>
              <a:rPr lang="ru-RU" sz="2800" dirty="0">
                <a:solidFill>
                  <a:schemeClr val="bg1">
                    <a:lumMod val="10000"/>
                  </a:schemeClr>
                </a:solidFill>
                <a:latin typeface="Times New Roman" pitchFamily="18" charset="0"/>
                <a:cs typeface="Times New Roman" pitchFamily="18" charset="0"/>
              </a:rPr>
              <a:t>Наступление временной нетрудоспособности вследствие совершения застрахованным лицом умышленного преступления</a:t>
            </a:r>
          </a:p>
          <a:p>
            <a:pPr>
              <a:defRPr/>
            </a:pPr>
            <a:endParaRPr lang="ru-RU" dirty="0"/>
          </a:p>
        </p:txBody>
      </p:sp>
      <p:grpSp>
        <p:nvGrpSpPr>
          <p:cNvPr id="8" name="Группа 7"/>
          <p:cNvGrpSpPr/>
          <p:nvPr/>
        </p:nvGrpSpPr>
        <p:grpSpPr>
          <a:xfrm>
            <a:off x="0" y="0"/>
            <a:ext cx="683568" cy="656692"/>
            <a:chOff x="0" y="0"/>
            <a:chExt cx="683568" cy="656692"/>
          </a:xfrm>
        </p:grpSpPr>
        <p:sp>
          <p:nvSpPr>
            <p:cNvPr id="9" name="Прямоугольник 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7538"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rot="0" spcFirstLastPara="0" vert="horz" wrap="square" lIns="0" tIns="0" rIns="0" bIns="0" numCol="1" spcCol="0" rtlCol="0" fromWordArt="0" anchor="t" anchorCtr="0" forceAA="0" compatLnSpc="1">
              <a:prstTxWarp prst="textNoShape">
                <a:avLst/>
              </a:prstTxWarp>
              <a:spAutoFit/>
            </a:bodyPr>
            <a:lstStyle>
              <a:defPPr>
                <a:defRPr lang="ru-RU"/>
              </a:defPPr>
              <a:lvl1pPr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1pPr>
              <a:lvl2pPr marL="4572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2pPr>
              <a:lvl3pPr marL="9144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3pPr>
              <a:lvl4pPr marL="13716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4pPr>
              <a:lvl5pPr marL="18288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
        <p:nvSpPr>
          <p:cNvPr id="8" name="Прямоугольник 7"/>
          <p:cNvSpPr/>
          <p:nvPr/>
        </p:nvSpPr>
        <p:spPr>
          <a:xfrm>
            <a:off x="3344697" y="692696"/>
            <a:ext cx="2170787" cy="400110"/>
          </a:xfrm>
          <a:prstGeom prst="rect">
            <a:avLst/>
          </a:prstGeom>
        </p:spPr>
        <p:txBody>
          <a:bodyPr wrap="none">
            <a:spAutoFit/>
          </a:bodyPr>
          <a:lstStyle/>
          <a:p>
            <a:pPr algn="ctr" eaLnBrk="1" hangingPunct="1">
              <a:buClr>
                <a:srgbClr val="000000"/>
              </a:buClr>
              <a:buSzPct val="100000"/>
              <a:buFont typeface="Times New Roman" pitchFamily="18" charset="0"/>
              <a:buNone/>
            </a:pPr>
            <a:r>
              <a:rPr lang="ru-RU" altLang="ru-RU" sz="3200" b="1" dirty="0">
                <a:solidFill>
                  <a:srgbClr val="1D01EF"/>
                </a:solidFill>
                <a:cs typeface="Times New Roman" pitchFamily="18" charset="0"/>
              </a:rPr>
              <a:t>Алименты</a:t>
            </a:r>
          </a:p>
        </p:txBody>
      </p:sp>
      <p:sp>
        <p:nvSpPr>
          <p:cNvPr id="9" name="Заголовок 1"/>
          <p:cNvSpPr>
            <a:spLocks noGrp="1"/>
          </p:cNvSpPr>
          <p:nvPr>
            <p:ph type="title"/>
          </p:nvPr>
        </p:nvSpPr>
        <p:spPr>
          <a:xfrm>
            <a:off x="359532" y="1124744"/>
            <a:ext cx="8604956" cy="5759450"/>
          </a:xfrm>
        </p:spPr>
        <p:txBody>
          <a:bodyPr/>
          <a:lstStyle/>
          <a:p>
            <a:pPr>
              <a:spcBef>
                <a:spcPts val="600"/>
              </a:spcBef>
            </a:pPr>
            <a:r>
              <a:rPr lang="ru-RU" altLang="ru-RU" sz="2400" dirty="0" smtClean="0">
                <a:solidFill>
                  <a:srgbClr val="262D35"/>
                </a:solidFill>
                <a:latin typeface="Times New Roman" pitchFamily="18" charset="0"/>
                <a:cs typeface="Arial" charset="0"/>
              </a:rPr>
              <a:t>В соответствии с п. 9,12,17 ст. 101 ФЗ №229-ФЗ от 02.10.2007 г. «Об исполнительном производстве» к числу доходов, на которые может быть обращено взыскание относят </a:t>
            </a:r>
            <a:r>
              <a:rPr lang="ru-RU" altLang="ru-RU" sz="2400" dirty="0" smtClean="0">
                <a:solidFill>
                  <a:srgbClr val="1D01EF"/>
                </a:solidFill>
                <a:latin typeface="Times New Roman" pitchFamily="18" charset="0"/>
                <a:cs typeface="Arial" charset="0"/>
              </a:rPr>
              <a:t>пособие по временной нетрудоспособности.</a:t>
            </a:r>
            <a:r>
              <a:rPr lang="ru-RU" altLang="ru-RU" sz="2400" dirty="0" smtClean="0">
                <a:solidFill>
                  <a:srgbClr val="262D35"/>
                </a:solidFill>
                <a:latin typeface="Times New Roman" pitchFamily="18" charset="0"/>
                <a:cs typeface="Arial" charset="0"/>
              </a:rPr>
              <a:t/>
            </a:r>
            <a:br>
              <a:rPr lang="ru-RU" altLang="ru-RU" sz="2400" dirty="0" smtClean="0">
                <a:solidFill>
                  <a:srgbClr val="262D35"/>
                </a:solidFill>
                <a:latin typeface="Times New Roman" pitchFamily="18" charset="0"/>
                <a:cs typeface="Arial" charset="0"/>
              </a:rPr>
            </a:br>
            <a:r>
              <a:rPr lang="ru-RU" altLang="ru-RU" sz="2400" dirty="0" smtClean="0">
                <a:solidFill>
                  <a:srgbClr val="262D35"/>
                </a:solidFill>
                <a:latin typeface="Times New Roman" pitchFamily="18" charset="0"/>
                <a:cs typeface="Arial" charset="0"/>
              </a:rPr>
              <a:t>В соответствии с ч. 2  ст. 102 ФЗ № 229-ФЗ размер задолженности по алиментам определяется в постановлении судебного пристава-исполнителя исходя из размера </a:t>
            </a:r>
            <a:r>
              <a:rPr lang="ru-RU" altLang="ru-RU" sz="2400" dirty="0" smtClean="0">
                <a:solidFill>
                  <a:srgbClr val="1D01EF"/>
                </a:solidFill>
                <a:latin typeface="Times New Roman" pitchFamily="18" charset="0"/>
                <a:cs typeface="Arial" charset="0"/>
              </a:rPr>
              <a:t>алименто</a:t>
            </a:r>
            <a:r>
              <a:rPr lang="ru-RU" altLang="ru-RU" sz="2400" dirty="0" smtClean="0">
                <a:solidFill>
                  <a:srgbClr val="262D35"/>
                </a:solidFill>
                <a:latin typeface="Times New Roman" pitchFamily="18" charset="0"/>
                <a:cs typeface="Arial" charset="0"/>
              </a:rPr>
              <a:t>в, установленного судебным актом или соглашением об уплате алиментов. Поэтому служба судебных приставов вправе направить </a:t>
            </a:r>
            <a:r>
              <a:rPr lang="ru-RU" altLang="ru-RU" sz="2400" dirty="0" smtClean="0">
                <a:solidFill>
                  <a:srgbClr val="1D01EF"/>
                </a:solidFill>
                <a:latin typeface="Times New Roman" pitchFamily="18" charset="0"/>
                <a:cs typeface="Arial" charset="0"/>
              </a:rPr>
              <a:t>запрос в территориальный орган ФСС РФ о сумме выплаченного пособия</a:t>
            </a:r>
            <a:r>
              <a:rPr lang="ru-RU" altLang="ru-RU" sz="2400" dirty="0" smtClean="0">
                <a:solidFill>
                  <a:srgbClr val="262D35"/>
                </a:solidFill>
                <a:latin typeface="Times New Roman" pitchFamily="18" charset="0"/>
                <a:cs typeface="Arial" charset="0"/>
              </a:rPr>
              <a:t>.</a:t>
            </a:r>
            <a:r>
              <a:rPr lang="en-US" altLang="ru-RU" sz="2400" dirty="0" smtClean="0">
                <a:solidFill>
                  <a:srgbClr val="262D35"/>
                </a:solidFill>
                <a:latin typeface="Times New Roman" pitchFamily="18" charset="0"/>
                <a:cs typeface="Arial" charset="0"/>
              </a:rPr>
              <a:t/>
            </a:r>
            <a:br>
              <a:rPr lang="en-US" altLang="ru-RU" sz="2400" dirty="0" smtClean="0">
                <a:solidFill>
                  <a:srgbClr val="262D35"/>
                </a:solidFill>
                <a:latin typeface="Times New Roman" pitchFamily="18" charset="0"/>
                <a:cs typeface="Arial" charset="0"/>
              </a:rPr>
            </a:br>
            <a:r>
              <a:rPr lang="ru-RU" altLang="ru-RU" sz="2400" dirty="0" smtClean="0">
                <a:solidFill>
                  <a:srgbClr val="262D35"/>
                </a:solidFill>
                <a:latin typeface="Times New Roman" pitchFamily="18" charset="0"/>
                <a:cs typeface="Arial" charset="0"/>
              </a:rPr>
              <a:t>Таким образом, задолженность за этот период взыскивается по постановлению  судебного пристава-исполнителя, постановление может быть предъявлено женщиной по месту работы должника.</a:t>
            </a:r>
            <a:endParaRPr lang="ru-RU" altLang="ru-RU" sz="2400" dirty="0" smtClean="0"/>
          </a:p>
        </p:txBody>
      </p:sp>
    </p:spTree>
    <p:extLst>
      <p:ext uri="{BB962C8B-B14F-4D97-AF65-F5344CB8AC3E}">
        <p14:creationId xmlns:p14="http://schemas.microsoft.com/office/powerpoint/2010/main" val="1776378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7538"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rot="0" spcFirstLastPara="0" vert="horz" wrap="square" lIns="0" tIns="0" rIns="0" bIns="0" numCol="1" spcCol="0" rtlCol="0" fromWordArt="0" anchor="t" anchorCtr="0" forceAA="0" compatLnSpc="1">
              <a:prstTxWarp prst="textNoShape">
                <a:avLst/>
              </a:prstTxWarp>
              <a:spAutoFit/>
            </a:bodyPr>
            <a:lstStyle>
              <a:defPPr>
                <a:defRPr lang="ru-RU"/>
              </a:defPPr>
              <a:lvl1pPr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1pPr>
              <a:lvl2pPr marL="4572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2pPr>
              <a:lvl3pPr marL="9144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3pPr>
              <a:lvl4pPr marL="13716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4pPr>
              <a:lvl5pPr marL="1828800" algn="l" rtl="0" eaLnBrk="0" fontAlgn="base" hangingPunct="0">
                <a:lnSpc>
                  <a:spcPts val="2400"/>
                </a:lnSpc>
                <a:spcBef>
                  <a:spcPct val="50000"/>
                </a:spcBef>
                <a:spcAft>
                  <a:spcPct val="0"/>
                </a:spcAft>
                <a:defRPr kern="1200">
                  <a:solidFill>
                    <a:schemeClr val="tx1"/>
                  </a:solidFill>
                  <a:latin typeface="Times New Roman" pitchFamily="18" charset="0"/>
                  <a:ea typeface="+mn-ea"/>
                  <a:cs typeface="+mn-cs"/>
                </a:defRPr>
              </a:lvl5pPr>
              <a:lvl6pPr marL="2286000" algn="l" defTabSz="914400" rtl="0" eaLnBrk="1" latinLnBrk="0" hangingPunct="1">
                <a:defRPr kern="1200">
                  <a:solidFill>
                    <a:schemeClr val="tx1"/>
                  </a:solidFill>
                  <a:latin typeface="Times New Roman" pitchFamily="18" charset="0"/>
                  <a:ea typeface="+mn-ea"/>
                  <a:cs typeface="+mn-cs"/>
                </a:defRPr>
              </a:lvl6pPr>
              <a:lvl7pPr marL="2743200" algn="l" defTabSz="914400" rtl="0" eaLnBrk="1" latinLnBrk="0" hangingPunct="1">
                <a:defRPr kern="1200">
                  <a:solidFill>
                    <a:schemeClr val="tx1"/>
                  </a:solidFill>
                  <a:latin typeface="Times New Roman" pitchFamily="18" charset="0"/>
                  <a:ea typeface="+mn-ea"/>
                  <a:cs typeface="+mn-cs"/>
                </a:defRPr>
              </a:lvl7pPr>
              <a:lvl8pPr marL="3200400" algn="l" defTabSz="914400" rtl="0" eaLnBrk="1" latinLnBrk="0" hangingPunct="1">
                <a:defRPr kern="1200">
                  <a:solidFill>
                    <a:schemeClr val="tx1"/>
                  </a:solidFill>
                  <a:latin typeface="Times New Roman" pitchFamily="18" charset="0"/>
                  <a:ea typeface="+mn-ea"/>
                  <a:cs typeface="+mn-cs"/>
                </a:defRPr>
              </a:lvl8pPr>
              <a:lvl9pPr marL="3657600" algn="l" defTabSz="914400" rtl="0" eaLnBrk="1" latinLnBrk="0" hangingPunct="1">
                <a:defRPr kern="1200">
                  <a:solidFill>
                    <a:schemeClr val="tx1"/>
                  </a:solidFill>
                  <a:latin typeface="Times New Roman" pitchFamily="18" charset="0"/>
                  <a:ea typeface="+mn-ea"/>
                  <a:cs typeface="+mn-cs"/>
                </a:defRPr>
              </a:lvl9p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
        <p:nvSpPr>
          <p:cNvPr id="10" name="Rectangle 1"/>
          <p:cNvSpPr txBox="1">
            <a:spLocks noChangeArrowheads="1"/>
          </p:cNvSpPr>
          <p:nvPr/>
        </p:nvSpPr>
        <p:spPr bwMode="auto">
          <a:xfrm>
            <a:off x="543496" y="833339"/>
            <a:ext cx="7988944" cy="795461"/>
          </a:xfrm>
          <a:prstGeom prst="rect">
            <a:avLst/>
          </a:prstGeom>
          <a:noFill/>
          <a:ln>
            <a:noFill/>
          </a:ln>
          <a:extLst/>
        </p:spPr>
        <p:txBody>
          <a:bodyPr lIns="128016" tIns="64008" rIns="128016" bIns="64008" anchor="ctr">
            <a:noAutofit/>
          </a:bodyPr>
          <a:lstStyle>
            <a:lvl1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3900">
                <a:solidFill>
                  <a:schemeClr val="tx1"/>
                </a:solidFill>
                <a:latin typeface="Calibri" pitchFamily="34" charset="0"/>
              </a:defRPr>
            </a:lvl1pPr>
            <a:lvl2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3600">
                <a:solidFill>
                  <a:schemeClr val="accent2"/>
                </a:solidFill>
                <a:latin typeface="Calibri" pitchFamily="34" charset="0"/>
              </a:defRPr>
            </a:lvl2pPr>
            <a:lvl3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3400">
                <a:solidFill>
                  <a:schemeClr val="accent1"/>
                </a:solidFill>
                <a:latin typeface="Calibri" pitchFamily="34" charset="0"/>
              </a:defRPr>
            </a:lvl3pPr>
            <a:lvl4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3100">
                <a:solidFill>
                  <a:schemeClr val="accent1"/>
                </a:solidFill>
                <a:latin typeface="Calibri" pitchFamily="34" charset="0"/>
              </a:defRPr>
            </a:lvl4pPr>
            <a:lvl5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800">
                <a:solidFill>
                  <a:srgbClr val="E66C7D"/>
                </a:solidFill>
                <a:latin typeface="Calibri" pitchFamily="34" charset="0"/>
              </a:defRPr>
            </a:lvl5pPr>
            <a:lvl6pPr marL="2401888" indent="-255588" defTabSz="449263" eaLnBrk="0" fontAlgn="base" hangingPunct="0">
              <a:spcBef>
                <a:spcPts val="425"/>
              </a:spcBef>
              <a:spcAft>
                <a:spcPct val="0"/>
              </a:spcAft>
              <a:buClr>
                <a:srgbClr val="E66C7D"/>
              </a:buClr>
              <a:buFont typeface="Georgia"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800">
                <a:solidFill>
                  <a:srgbClr val="E66C7D"/>
                </a:solidFill>
                <a:latin typeface="Calibri" pitchFamily="34" charset="0"/>
              </a:defRPr>
            </a:lvl6pPr>
            <a:lvl7pPr marL="2859088" indent="-255588" defTabSz="449263" eaLnBrk="0" fontAlgn="base" hangingPunct="0">
              <a:spcBef>
                <a:spcPts val="425"/>
              </a:spcBef>
              <a:spcAft>
                <a:spcPct val="0"/>
              </a:spcAft>
              <a:buClr>
                <a:srgbClr val="E66C7D"/>
              </a:buClr>
              <a:buFont typeface="Georgia"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800">
                <a:solidFill>
                  <a:srgbClr val="E66C7D"/>
                </a:solidFill>
                <a:latin typeface="Calibri" pitchFamily="34" charset="0"/>
              </a:defRPr>
            </a:lvl7pPr>
            <a:lvl8pPr marL="3316288" indent="-255588" defTabSz="449263" eaLnBrk="0" fontAlgn="base" hangingPunct="0">
              <a:spcBef>
                <a:spcPts val="425"/>
              </a:spcBef>
              <a:spcAft>
                <a:spcPct val="0"/>
              </a:spcAft>
              <a:buClr>
                <a:srgbClr val="E66C7D"/>
              </a:buClr>
              <a:buFont typeface="Georgia"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800">
                <a:solidFill>
                  <a:srgbClr val="E66C7D"/>
                </a:solidFill>
                <a:latin typeface="Calibri" pitchFamily="34" charset="0"/>
              </a:defRPr>
            </a:lvl8pPr>
            <a:lvl9pPr marL="3773488" indent="-255588" defTabSz="449263" eaLnBrk="0" fontAlgn="base" hangingPunct="0">
              <a:spcBef>
                <a:spcPts val="425"/>
              </a:spcBef>
              <a:spcAft>
                <a:spcPct val="0"/>
              </a:spcAft>
              <a:buClr>
                <a:srgbClr val="E66C7D"/>
              </a:buClr>
              <a:buFont typeface="Georgia" pitchFamily="18"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sz="2800">
                <a:solidFill>
                  <a:srgbClr val="E66C7D"/>
                </a:solidFill>
                <a:latin typeface="Calibri" pitchFamily="34" charset="0"/>
              </a:defRPr>
            </a:lvl9pPr>
          </a:lstStyle>
          <a:p>
            <a:pPr algn="ctr">
              <a:lnSpc>
                <a:spcPct val="90000"/>
              </a:lnSpc>
              <a:buClr>
                <a:srgbClr val="000000"/>
              </a:buClr>
              <a:buFont typeface="Times New Roman" pitchFamily="18" charset="0"/>
              <a:buNone/>
            </a:pPr>
            <a:r>
              <a:rPr lang="ru-RU" sz="3200" b="1" dirty="0">
                <a:solidFill>
                  <a:srgbClr val="1D01EF"/>
                </a:solidFill>
                <a:latin typeface="Times New Roman" pitchFamily="18" charset="0"/>
              </a:rPr>
              <a:t>О выплате пособий наследникам</a:t>
            </a:r>
            <a:r>
              <a:rPr lang="ru-RU" sz="3200" b="1" dirty="0">
                <a:solidFill>
                  <a:srgbClr val="C00000"/>
                </a:solidFill>
                <a:latin typeface="Times New Roman" pitchFamily="18" charset="0"/>
              </a:rPr>
              <a:t/>
            </a:r>
            <a:br>
              <a:rPr lang="ru-RU" sz="3200" b="1" dirty="0">
                <a:solidFill>
                  <a:srgbClr val="C00000"/>
                </a:solidFill>
                <a:latin typeface="Times New Roman" pitchFamily="18" charset="0"/>
              </a:rPr>
            </a:br>
            <a:endParaRPr lang="ru-RU" sz="3200" b="1" dirty="0">
              <a:solidFill>
                <a:srgbClr val="0070C0"/>
              </a:solidFill>
              <a:latin typeface="Times New Roman" pitchFamily="18" charset="0"/>
              <a:cs typeface="Times New Roman" pitchFamily="18" charset="0"/>
            </a:endParaRPr>
          </a:p>
        </p:txBody>
      </p:sp>
      <p:sp>
        <p:nvSpPr>
          <p:cNvPr id="11" name="Заголовок 1"/>
          <p:cNvSpPr>
            <a:spLocks noGrp="1"/>
          </p:cNvSpPr>
          <p:nvPr>
            <p:ph type="title"/>
          </p:nvPr>
        </p:nvSpPr>
        <p:spPr>
          <a:xfrm>
            <a:off x="429611" y="1340768"/>
            <a:ext cx="8216713" cy="5220579"/>
          </a:xfrm>
        </p:spPr>
        <p:txBody>
          <a:bodyPr/>
          <a:lstStyle/>
          <a:p>
            <a:r>
              <a:rPr lang="ru-RU" altLang="ru-RU" sz="1800" dirty="0" smtClean="0">
                <a:solidFill>
                  <a:srgbClr val="262D35"/>
                </a:solidFill>
                <a:latin typeface="Times New Roman" pitchFamily="18" charset="0"/>
              </a:rPr>
              <a:t>В соответствии с п. 9 «Положения об особенностях назначения и выплаты            в 2012 - 2019 годах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иных выплат в субъектах Российской Федерации, участвующих в реализации пилотного проекта», утвержденного Постановлением Правительства РФ от 21.04.2011 N 294 начисленные суммы пособий, не полученные в связи со смертью застрахованного лица, выплачиваются в порядке, установленном гражданским законодательством Российской Федерации.</a:t>
            </a:r>
            <a:br>
              <a:rPr lang="ru-RU" altLang="ru-RU" sz="1800" dirty="0" smtClean="0">
                <a:solidFill>
                  <a:srgbClr val="262D35"/>
                </a:solidFill>
                <a:latin typeface="Times New Roman" pitchFamily="18" charset="0"/>
              </a:rPr>
            </a:br>
            <a:r>
              <a:rPr lang="ru-RU" altLang="ru-RU" sz="1800" dirty="0" smtClean="0">
                <a:solidFill>
                  <a:srgbClr val="262D35"/>
                </a:solidFill>
                <a:latin typeface="Times New Roman" pitchFamily="18" charset="0"/>
              </a:rPr>
              <a:t/>
            </a:r>
            <a:br>
              <a:rPr lang="ru-RU" altLang="ru-RU" sz="1800" dirty="0" smtClean="0">
                <a:solidFill>
                  <a:srgbClr val="262D35"/>
                </a:solidFill>
                <a:latin typeface="Times New Roman" pitchFamily="18" charset="0"/>
              </a:rPr>
            </a:br>
            <a:r>
              <a:rPr lang="ru-RU" altLang="ru-RU" sz="1800" dirty="0" smtClean="0">
                <a:solidFill>
                  <a:srgbClr val="262D35"/>
                </a:solidFill>
                <a:latin typeface="Times New Roman" pitchFamily="18" charset="0"/>
              </a:rPr>
              <a:t>В соответствии со ст. 1183 Гражданского кодекса Российской Федерации, право получения подлежавших выплате наследодателю, но не полученных им при жизни по какой-либо причине сумм заработной платы и приравненных к ней платежей, пенсий, стипендий, пособий по социальному страхованию, возмещения вреда, причиненного жизни или здоровью, алиментов и иных денежных сумм, предоставленных гражданину в качестве средств к существованию, принадлежит проживавшим совместно с умершим членам его семьи, а также его нетрудоспособным иждивенцам независимо от того, проживали они совместно с умершим или не проживали.</a:t>
            </a:r>
            <a:endParaRPr lang="ru-RU" altLang="ru-RU" sz="1800" dirty="0" smtClean="0"/>
          </a:p>
        </p:txBody>
      </p:sp>
    </p:spTree>
    <p:extLst>
      <p:ext uri="{BB962C8B-B14F-4D97-AF65-F5344CB8AC3E}">
        <p14:creationId xmlns:p14="http://schemas.microsoft.com/office/powerpoint/2010/main" val="3895809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49325"/>
            <a:ext cx="9144000" cy="512068"/>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Фонд социального страхования в качестве налогового агента</a:t>
            </a:r>
          </a:p>
        </p:txBody>
      </p:sp>
      <p:sp>
        <p:nvSpPr>
          <p:cNvPr id="19459" name="Rectangle 3" descr="Rectangle: Click to edit Master text styles&#10;Second level&#10;Third level&#10;Fourth level&#10;Fifth level"/>
          <p:cNvSpPr>
            <a:spLocks noChangeArrowheads="1"/>
          </p:cNvSpPr>
          <p:nvPr/>
        </p:nvSpPr>
        <p:spPr bwMode="auto">
          <a:xfrm>
            <a:off x="71438" y="1341438"/>
            <a:ext cx="9072562" cy="507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100000"/>
              </a:lnSpc>
              <a:spcBef>
                <a:spcPts val="600"/>
              </a:spcBef>
              <a:buClr>
                <a:schemeClr val="bg2"/>
              </a:buClr>
              <a:buSzPct val="75000"/>
              <a:buFont typeface="Wingdings" pitchFamily="2" charset="2"/>
              <a:buChar char="n"/>
              <a:defRPr/>
            </a:pPr>
            <a:endParaRPr lang="ru-RU" sz="2200" dirty="0"/>
          </a:p>
          <a:p>
            <a:pPr marL="342900" indent="-342900" eaLnBrk="1" hangingPunct="1">
              <a:lnSpc>
                <a:spcPct val="100000"/>
              </a:lnSpc>
              <a:spcBef>
                <a:spcPts val="2400"/>
              </a:spcBef>
              <a:buClr>
                <a:schemeClr val="bg2"/>
              </a:buClr>
              <a:buSzPct val="75000"/>
              <a:buFont typeface="Wingdings" pitchFamily="2" charset="2"/>
              <a:buChar char="n"/>
              <a:defRPr/>
            </a:pPr>
            <a:r>
              <a:rPr lang="ru-RU" sz="2400" dirty="0"/>
              <a:t>удержание и перечисление НДФЛ;</a:t>
            </a:r>
          </a:p>
          <a:p>
            <a:pPr marL="342900" indent="-342900" eaLnBrk="1" hangingPunct="1">
              <a:lnSpc>
                <a:spcPct val="100000"/>
              </a:lnSpc>
              <a:spcBef>
                <a:spcPts val="2400"/>
              </a:spcBef>
              <a:buClr>
                <a:schemeClr val="bg2"/>
              </a:buClr>
              <a:buSzPct val="75000"/>
              <a:buFont typeface="Wingdings" pitchFamily="2" charset="2"/>
              <a:buChar char="n"/>
              <a:defRPr/>
            </a:pPr>
            <a:r>
              <a:rPr lang="ru-RU" sz="2400" dirty="0" smtClean="0"/>
              <a:t>не </a:t>
            </a:r>
            <a:r>
              <a:rPr lang="ru-RU" sz="2400" dirty="0"/>
              <a:t>учитываются стандартные налоговые вычеты;</a:t>
            </a:r>
          </a:p>
          <a:p>
            <a:pPr marL="342900" indent="-342900" eaLnBrk="1" hangingPunct="1">
              <a:lnSpc>
                <a:spcPct val="100000"/>
              </a:lnSpc>
              <a:spcBef>
                <a:spcPts val="2400"/>
              </a:spcBef>
              <a:buClr>
                <a:schemeClr val="bg2"/>
              </a:buClr>
              <a:buSzPct val="75000"/>
              <a:buFont typeface="Wingdings" pitchFamily="2" charset="2"/>
              <a:buChar char="n"/>
              <a:defRPr/>
            </a:pPr>
            <a:r>
              <a:rPr lang="ru-RU" sz="2400" dirty="0" smtClean="0"/>
              <a:t>справка </a:t>
            </a:r>
            <a:r>
              <a:rPr lang="ru-RU" sz="2400" dirty="0"/>
              <a:t>2НДФЛ (каждому физическому лицу или страхователю по доверенности);</a:t>
            </a:r>
          </a:p>
          <a:p>
            <a:pPr marL="342900" indent="-342900" eaLnBrk="1" hangingPunct="1">
              <a:lnSpc>
                <a:spcPct val="100000"/>
              </a:lnSpc>
              <a:spcBef>
                <a:spcPts val="2400"/>
              </a:spcBef>
              <a:buClr>
                <a:schemeClr val="bg2"/>
              </a:buClr>
              <a:buSzPct val="75000"/>
              <a:buFont typeface="Wingdings" pitchFamily="2" charset="2"/>
              <a:buChar char="n"/>
              <a:defRPr/>
            </a:pPr>
            <a:r>
              <a:rPr lang="ru-RU" sz="2400" dirty="0" smtClean="0"/>
              <a:t>справка </a:t>
            </a:r>
            <a:r>
              <a:rPr lang="ru-RU" sz="2400" dirty="0"/>
              <a:t>о доходах для субсидий и т.п.;</a:t>
            </a:r>
          </a:p>
          <a:p>
            <a:pPr marL="342900" indent="-342900" eaLnBrk="1" hangingPunct="1">
              <a:lnSpc>
                <a:spcPct val="100000"/>
              </a:lnSpc>
              <a:spcBef>
                <a:spcPts val="2400"/>
              </a:spcBef>
              <a:buClr>
                <a:schemeClr val="bg2"/>
              </a:buClr>
              <a:buSzPct val="75000"/>
              <a:buFont typeface="Wingdings" pitchFamily="2" charset="2"/>
              <a:buChar char="n"/>
              <a:defRPr/>
            </a:pPr>
            <a:r>
              <a:rPr lang="ru-RU" sz="2400" dirty="0" smtClean="0"/>
              <a:t>удержание </a:t>
            </a:r>
            <a:r>
              <a:rPr lang="ru-RU" sz="2400" dirty="0"/>
              <a:t>алиментов из сумм выплаченных пособий.</a:t>
            </a:r>
            <a:br>
              <a:rPr lang="ru-RU" sz="2400" dirty="0"/>
            </a:br>
            <a:r>
              <a:rPr lang="ru-RU" sz="2400" dirty="0"/>
              <a:t> </a:t>
            </a:r>
          </a:p>
        </p:txBody>
      </p:sp>
      <p:pic>
        <p:nvPicPr>
          <p:cNvPr id="17412" name="Picture 5"/>
          <p:cNvPicPr>
            <a:picLocks noChangeAspect="1" noChangeArrowheads="1"/>
          </p:cNvPicPr>
          <p:nvPr/>
        </p:nvPicPr>
        <p:blipFill>
          <a:blip r:embed="rId3">
            <a:extLst>
              <a:ext uri="{28A0092B-C50C-407E-A947-70E740481C1C}">
                <a14:useLocalDpi xmlns:a14="http://schemas.microsoft.com/office/drawing/2010/main" val="0"/>
              </a:ext>
            </a:extLst>
          </a:blip>
          <a:srcRect l="3287"/>
          <a:stretch>
            <a:fillRect/>
          </a:stretch>
        </p:blipFill>
        <p:spPr bwMode="auto">
          <a:xfrm>
            <a:off x="0" y="677888"/>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6"/>
          <p:cNvPicPr>
            <a:picLocks noChangeAspect="1" noChangeArrowheads="1"/>
          </p:cNvPicPr>
          <p:nvPr/>
        </p:nvPicPr>
        <p:blipFill>
          <a:blip r:embed="rId3">
            <a:extLst>
              <a:ext uri="{28A0092B-C50C-407E-A947-70E740481C1C}">
                <a14:useLocalDpi xmlns:a14="http://schemas.microsoft.com/office/drawing/2010/main" val="0"/>
              </a:ext>
            </a:extLst>
          </a:blip>
          <a:srcRect l="3287"/>
          <a:stretch>
            <a:fillRect/>
          </a:stretch>
        </p:blipFill>
        <p:spPr bwMode="auto">
          <a:xfrm>
            <a:off x="0" y="1268760"/>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9" name="Группа 8"/>
          <p:cNvGrpSpPr/>
          <p:nvPr/>
        </p:nvGrpSpPr>
        <p:grpSpPr>
          <a:xfrm>
            <a:off x="0" y="0"/>
            <a:ext cx="683568" cy="656692"/>
            <a:chOff x="0" y="0"/>
            <a:chExt cx="683568" cy="656692"/>
          </a:xfrm>
        </p:grpSpPr>
        <p:sp>
          <p:nvSpPr>
            <p:cNvPr id="10" name="Прямоугольник 9"/>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1" name="Picture 46" descr="C:\Users\Jarikov\Desktop\Без-имени-2.png"/>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1"/>
          <p:cNvSpPr>
            <a:spLocks noGrp="1" noChangeArrowheads="1"/>
          </p:cNvSpPr>
          <p:nvPr>
            <p:ph type="title"/>
          </p:nvPr>
        </p:nvSpPr>
        <p:spPr>
          <a:xfrm>
            <a:off x="1215827" y="656692"/>
            <a:ext cx="6416513" cy="644426"/>
          </a:xfrm>
        </p:spPr>
        <p:txBody>
          <a:bodyPr/>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pPr>
            <a:r>
              <a:rPr lang="ru-RU" altLang="ru-RU" sz="4800" b="1" dirty="0" smtClean="0">
                <a:solidFill>
                  <a:srgbClr val="1D01EF"/>
                </a:solidFill>
                <a:latin typeface="Times New Roman" pitchFamily="18" charset="0"/>
              </a:rPr>
              <a:t>Контроль</a:t>
            </a:r>
          </a:p>
        </p:txBody>
      </p:sp>
      <p:sp>
        <p:nvSpPr>
          <p:cNvPr id="9" name="Rectangle 2"/>
          <p:cNvSpPr txBox="1">
            <a:spLocks noChangeArrowheads="1"/>
          </p:cNvSpPr>
          <p:nvPr/>
        </p:nvSpPr>
        <p:spPr>
          <a:xfrm>
            <a:off x="120650" y="1664805"/>
            <a:ext cx="8627813" cy="5040560"/>
          </a:xfrm>
          <a:prstGeom prst="rect">
            <a:avLst/>
          </a:prstGeom>
        </p:spPr>
        <p:txBody>
          <a:bodyPr>
            <a:normAutofit/>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512064" indent="-358445" eaLnBrk="1" fontAlgn="auto" hangingPunct="1">
              <a:spcBef>
                <a:spcPts val="420"/>
              </a:spcBef>
              <a:spcAft>
                <a:spcPts val="0"/>
              </a:spcAft>
              <a:buClr>
                <a:schemeClr val="accent3">
                  <a:lumMod val="75000"/>
                </a:schemeClr>
              </a:buClr>
              <a:buFont typeface="Georgia"/>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pPr>
            <a:r>
              <a:rPr lang="ru-RU" sz="2800" dirty="0" smtClean="0">
                <a:latin typeface="Times New Roman" pitchFamily="18" charset="0"/>
                <a:cs typeface="Times New Roman" pitchFamily="18" charset="0"/>
              </a:rPr>
              <a:t>за полнотой и достоверностью сведений осуществляют территориальные органы Фонда в установленном порядке.</a:t>
            </a:r>
            <a:endParaRPr lang="en-US" sz="2800" dirty="0" smtClean="0">
              <a:latin typeface="Times New Roman" pitchFamily="18" charset="0"/>
              <a:cs typeface="Times New Roman" pitchFamily="18" charset="0"/>
            </a:endParaRPr>
          </a:p>
          <a:p>
            <a:pPr marL="153619" indent="0" eaLnBrk="1" fontAlgn="auto" hangingPunct="1">
              <a:spcBef>
                <a:spcPts val="420"/>
              </a:spcBef>
              <a:spcAft>
                <a:spcPts val="0"/>
              </a:spcAft>
              <a:buClr>
                <a:schemeClr val="accent3">
                  <a:lumMod val="75000"/>
                </a:schemeClr>
              </a:buClr>
              <a:buFont typeface="Georgia"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9410700" algn="l"/>
                <a:tab pos="10134600" algn="l"/>
                <a:tab pos="10858500" algn="l"/>
              </a:tabLst>
              <a:defRPr/>
            </a:pPr>
            <a:endParaRPr lang="en-US" sz="2800" dirty="0" smtClean="0">
              <a:latin typeface="Times New Roman" pitchFamily="18" charset="0"/>
              <a:cs typeface="Times New Roman" pitchFamily="18" charset="0"/>
            </a:endParaRPr>
          </a:p>
        </p:txBody>
      </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26996316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411163" y="857250"/>
            <a:ext cx="8789987" cy="5143500"/>
          </a:xfrm>
        </p:spPr>
        <p:txBody>
          <a:bodyPr>
            <a:normAutofit fontScale="90000"/>
          </a:bodyPr>
          <a:lstStyle/>
          <a:p>
            <a:pPr eaLnBrk="1" fontAlgn="auto" hangingPunct="1">
              <a:spcAft>
                <a:spcPts val="0"/>
              </a:spcAft>
              <a:tabLst>
                <a:tab pos="0" algn="l"/>
                <a:tab pos="319729" algn="l"/>
                <a:tab pos="640593" algn="l"/>
                <a:tab pos="961456" algn="l"/>
                <a:tab pos="1282320" algn="l"/>
                <a:tab pos="1603183" algn="l"/>
                <a:tab pos="1924046" algn="l"/>
                <a:tab pos="2244909" algn="l"/>
                <a:tab pos="2565773" algn="l"/>
                <a:tab pos="2886636" algn="l"/>
                <a:tab pos="3207499" algn="l"/>
                <a:tab pos="3528362" algn="l"/>
                <a:tab pos="3849226" algn="l"/>
                <a:tab pos="4170089" algn="l"/>
                <a:tab pos="4490952" algn="l"/>
                <a:tab pos="4811815" algn="l"/>
                <a:tab pos="5132679" algn="l"/>
                <a:tab pos="5453542" algn="l"/>
                <a:tab pos="5774406" algn="l"/>
                <a:tab pos="6095268" algn="l"/>
                <a:tab pos="6416132" algn="l"/>
                <a:tab pos="6721122" algn="l"/>
                <a:tab pos="7238131" algn="l"/>
                <a:tab pos="7755141" algn="l"/>
                <a:tab pos="8272150" algn="l"/>
                <a:tab pos="8789159" algn="l"/>
              </a:tabLst>
              <a:defRPr/>
            </a:pPr>
            <a:r>
              <a:rPr lang="ru-RU" sz="2400" b="1" dirty="0" smtClean="0">
                <a:solidFill>
                  <a:schemeClr val="bg2">
                    <a:lumMod val="75000"/>
                  </a:schemeClr>
                </a:solidFill>
                <a:latin typeface="Times New Roman" pitchFamily="18" charset="0"/>
                <a:cs typeface="Times New Roman" pitchFamily="18" charset="0"/>
              </a:rPr>
              <a:t>Пилотный проект проводится на территории :</a:t>
            </a:r>
            <a:r>
              <a:rPr lang="en-US" sz="2000" b="1" dirty="0" smtClean="0">
                <a:solidFill>
                  <a:schemeClr val="bg2">
                    <a:lumMod val="75000"/>
                  </a:schemeClr>
                </a:solidFill>
                <a:latin typeface="Times New Roman" pitchFamily="18" charset="0"/>
                <a:cs typeface="Times New Roman" pitchFamily="18" charset="0"/>
              </a:rPr>
              <a:t/>
            </a:r>
            <a:br>
              <a:rPr lang="en-US"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с 01.01.2012г. – </a:t>
            </a:r>
            <a:r>
              <a:rPr lang="ru-RU" sz="2000" dirty="0" smtClean="0">
                <a:solidFill>
                  <a:schemeClr val="bg2">
                    <a:lumMod val="75000"/>
                  </a:schemeClr>
                </a:solidFill>
                <a:latin typeface="Times New Roman" pitchFamily="18" charset="0"/>
                <a:cs typeface="Times New Roman" pitchFamily="18" charset="0"/>
              </a:rPr>
              <a:t>Нижегородской области и Карачаево-Черкесской Республики;</a:t>
            </a: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с 01.07.2012 г. – </a:t>
            </a:r>
            <a:r>
              <a:rPr lang="ru-RU" sz="2000" dirty="0" smtClean="0">
                <a:solidFill>
                  <a:schemeClr val="bg2">
                    <a:lumMod val="75000"/>
                  </a:schemeClr>
                </a:solidFill>
                <a:latin typeface="Times New Roman" pitchFamily="18" charset="0"/>
                <a:cs typeface="Times New Roman" pitchFamily="18" charset="0"/>
              </a:rPr>
              <a:t>Астраханской, Курганской, Новгородской, Новосибирской, Тамбовской областях и Хабаровском крае;</a:t>
            </a:r>
            <a:br>
              <a:rPr lang="ru-RU" sz="2000" dirty="0" smtClean="0">
                <a:solidFill>
                  <a:schemeClr val="bg2">
                    <a:lumMod val="75000"/>
                  </a:schemeClr>
                </a:solidFill>
                <a:latin typeface="Times New Roman" pitchFamily="18" charset="0"/>
                <a:cs typeface="Times New Roman" pitchFamily="18" charset="0"/>
              </a:rPr>
            </a:br>
            <a:r>
              <a:rPr lang="ru-RU" sz="2000" dirty="0" smtClean="0">
                <a:solidFill>
                  <a:schemeClr val="bg2">
                    <a:lumMod val="75000"/>
                  </a:schemeClr>
                </a:solidFill>
                <a:latin typeface="Times New Roman" pitchFamily="18" charset="0"/>
                <a:cs typeface="Times New Roman" pitchFamily="18" charset="0"/>
              </a:rPr>
              <a:t/>
            </a:r>
            <a:br>
              <a:rPr lang="ru-RU" sz="2000"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с 01.01.2015 г. – </a:t>
            </a:r>
            <a:r>
              <a:rPr lang="ru-RU" sz="2000" dirty="0" smtClean="0">
                <a:solidFill>
                  <a:schemeClr val="bg2">
                    <a:lumMod val="75000"/>
                  </a:schemeClr>
                </a:solidFill>
                <a:latin typeface="Times New Roman" pitchFamily="18" charset="0"/>
                <a:cs typeface="Times New Roman" pitchFamily="18" charset="0"/>
              </a:rPr>
              <a:t>Республики Крым, городе федерального значения Севастополе</a:t>
            </a: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accent1">
                    <a:lumMod val="25000"/>
                  </a:schemeClr>
                </a:solidFill>
                <a:latin typeface="Times New Roman" pitchFamily="18" charset="0"/>
                <a:cs typeface="Times New Roman" pitchFamily="18" charset="0"/>
              </a:rPr>
              <a:t>с 01.07.2015г. </a:t>
            </a:r>
            <a:r>
              <a:rPr lang="ru-RU" sz="2000" b="1" dirty="0" smtClean="0">
                <a:solidFill>
                  <a:schemeClr val="bg2">
                    <a:lumMod val="75000"/>
                  </a:schemeClr>
                </a:solidFill>
                <a:latin typeface="Times New Roman" pitchFamily="18" charset="0"/>
                <a:cs typeface="Times New Roman" pitchFamily="18" charset="0"/>
              </a:rPr>
              <a:t>– </a:t>
            </a:r>
            <a:r>
              <a:rPr lang="ru-RU" sz="2000" dirty="0" smtClean="0">
                <a:solidFill>
                  <a:schemeClr val="bg2">
                    <a:lumMod val="75000"/>
                  </a:schemeClr>
                </a:solidFill>
                <a:latin typeface="Times New Roman" pitchFamily="18" charset="0"/>
                <a:cs typeface="Times New Roman" pitchFamily="18" charset="0"/>
              </a:rPr>
              <a:t>Республики </a:t>
            </a:r>
            <a:r>
              <a:rPr lang="ru-RU" sz="2000" dirty="0">
                <a:solidFill>
                  <a:schemeClr val="bg2">
                    <a:lumMod val="75000"/>
                  </a:schemeClr>
                </a:solidFill>
                <a:latin typeface="Times New Roman" pitchFamily="18" charset="0"/>
                <a:cs typeface="Times New Roman" pitchFamily="18" charset="0"/>
              </a:rPr>
              <a:t>Т</a:t>
            </a:r>
            <a:r>
              <a:rPr lang="ru-RU" sz="2000" dirty="0" smtClean="0">
                <a:solidFill>
                  <a:schemeClr val="bg2">
                    <a:lumMod val="75000"/>
                  </a:schemeClr>
                </a:solidFill>
                <a:latin typeface="Times New Roman" pitchFamily="18" charset="0"/>
                <a:cs typeface="Times New Roman" pitchFamily="18" charset="0"/>
              </a:rPr>
              <a:t>атарстан, Белгородской, Ростовской  и Самарской областях</a:t>
            </a: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dirty="0" smtClean="0">
                <a:solidFill>
                  <a:schemeClr val="bg2">
                    <a:lumMod val="75000"/>
                  </a:schemeClr>
                </a:solidFill>
                <a:latin typeface="Times New Roman" pitchFamily="18" charset="0"/>
                <a:cs typeface="Times New Roman" pitchFamily="18" charset="0"/>
              </a:rPr>
              <a:t>с 01.07.2016г. – Республика Мордовия, Брянская, Калининградская, Калужская, Липецкая и Ульяновская области</a:t>
            </a:r>
            <a:br>
              <a:rPr lang="ru-RU" sz="2000" dirty="0" smtClean="0">
                <a:solidFill>
                  <a:schemeClr val="bg2">
                    <a:lumMod val="75000"/>
                  </a:schemeClr>
                </a:solidFill>
                <a:latin typeface="Times New Roman" pitchFamily="18" charset="0"/>
                <a:cs typeface="Times New Roman" pitchFamily="18" charset="0"/>
              </a:rPr>
            </a:br>
            <a:r>
              <a:rPr lang="ru-RU" sz="2000" dirty="0" smtClean="0">
                <a:solidFill>
                  <a:schemeClr val="bg2">
                    <a:lumMod val="75000"/>
                  </a:schemeClr>
                </a:solidFill>
                <a:latin typeface="Times New Roman" pitchFamily="18" charset="0"/>
                <a:cs typeface="Times New Roman" pitchFamily="18" charset="0"/>
              </a:rPr>
              <a:t/>
            </a:r>
            <a:br>
              <a:rPr lang="ru-RU" sz="2000" dirty="0" smtClean="0">
                <a:solidFill>
                  <a:schemeClr val="bg2">
                    <a:lumMod val="75000"/>
                  </a:schemeClr>
                </a:solidFill>
                <a:latin typeface="Times New Roman" pitchFamily="18" charset="0"/>
                <a:cs typeface="Times New Roman" pitchFamily="18" charset="0"/>
              </a:rPr>
            </a:br>
            <a:r>
              <a:rPr lang="ru-RU" sz="2000" dirty="0" smtClean="0">
                <a:latin typeface="Times New Roman" panose="02020603050405020304" pitchFamily="18" charset="0"/>
                <a:cs typeface="Times New Roman" panose="02020603050405020304" pitchFamily="18" charset="0"/>
              </a:rPr>
              <a:t>с </a:t>
            </a:r>
            <a:r>
              <a:rPr lang="ru-RU" sz="2000" b="1" dirty="0" smtClean="0">
                <a:latin typeface="Times New Roman" pitchFamily="18" charset="0"/>
                <a:cs typeface="Times New Roman" pitchFamily="18" charset="0"/>
              </a:rPr>
              <a:t>01.07.2019г</a:t>
            </a:r>
            <a:r>
              <a:rPr lang="ru-RU" sz="2000" b="1" dirty="0">
                <a:latin typeface="Times New Roman" pitchFamily="18" charset="0"/>
                <a:cs typeface="Times New Roman" pitchFamily="18" charset="0"/>
              </a:rPr>
              <a:t>. </a:t>
            </a:r>
            <a:r>
              <a:rPr lang="ru-RU" sz="2000" dirty="0" smtClean="0">
                <a:solidFill>
                  <a:srgbClr val="002060"/>
                </a:solidFill>
                <a:latin typeface="Times New Roman" panose="02020603050405020304" pitchFamily="18" charset="0"/>
                <a:cs typeface="Times New Roman" panose="02020603050405020304" pitchFamily="18" charset="0"/>
              </a:rPr>
              <a:t>– Забайкальский край, Архангельская, Воронежская, Ивановская, </a:t>
            </a:r>
            <a:r>
              <a:rPr lang="ru-RU" sz="2000" b="1" dirty="0" smtClean="0">
                <a:solidFill>
                  <a:srgbClr val="FF0000"/>
                </a:solidFill>
                <a:latin typeface="Times New Roman" panose="02020603050405020304" pitchFamily="18" charset="0"/>
                <a:cs typeface="Times New Roman" panose="02020603050405020304" pitchFamily="18" charset="0"/>
              </a:rPr>
              <a:t>Мурманская</a:t>
            </a:r>
            <a:r>
              <a:rPr lang="ru-RU" sz="2000" dirty="0" smtClean="0">
                <a:solidFill>
                  <a:srgbClr val="002060"/>
                </a:solidFill>
                <a:latin typeface="Times New Roman" panose="02020603050405020304" pitchFamily="18" charset="0"/>
                <a:cs typeface="Times New Roman" panose="02020603050405020304" pitchFamily="18" charset="0"/>
              </a:rPr>
              <a:t>, Пензенская, Рязанская, Сахалинская и Тульская области;</a:t>
            </a:r>
            <a:r>
              <a:rPr lang="ru-RU" sz="2000" dirty="0">
                <a:solidFill>
                  <a:srgbClr val="002060"/>
                </a:solidFill>
                <a:latin typeface="Times New Roman" panose="02020603050405020304" pitchFamily="18" charset="0"/>
                <a:cs typeface="Times New Roman" panose="02020603050405020304" pitchFamily="18" charset="0"/>
              </a:rPr>
              <a:t/>
            </a:r>
            <a:br>
              <a:rPr lang="ru-RU" sz="2000" dirty="0">
                <a:solidFill>
                  <a:srgbClr val="002060"/>
                </a:solidFill>
                <a:latin typeface="Times New Roman" panose="02020603050405020304" pitchFamily="18" charset="0"/>
                <a:cs typeface="Times New Roman" panose="02020603050405020304" pitchFamily="18" charset="0"/>
              </a:rPr>
            </a:b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Особенности назначения и выплаты пособий касаются только страхователей, состоящих на учете в этих регионах</a:t>
            </a:r>
            <a:br>
              <a:rPr lang="ru-RU" sz="2000" b="1" dirty="0" smtClean="0">
                <a:solidFill>
                  <a:schemeClr val="bg2">
                    <a:lumMod val="75000"/>
                  </a:schemeClr>
                </a:solidFill>
                <a:latin typeface="Times New Roman" pitchFamily="18" charset="0"/>
                <a:cs typeface="Times New Roman" pitchFamily="18" charset="0"/>
              </a:rPr>
            </a:br>
            <a:r>
              <a:rPr lang="ru-RU" sz="2000" b="1" dirty="0" smtClean="0">
                <a:solidFill>
                  <a:schemeClr val="bg2">
                    <a:lumMod val="75000"/>
                  </a:schemeClr>
                </a:solidFill>
                <a:latin typeface="Times New Roman" pitchFamily="18" charset="0"/>
                <a:cs typeface="Times New Roman" pitchFamily="18" charset="0"/>
              </a:rPr>
              <a:t/>
            </a:r>
            <a:br>
              <a:rPr lang="ru-RU" sz="2000" b="1" dirty="0" smtClean="0">
                <a:solidFill>
                  <a:schemeClr val="bg2">
                    <a:lumMod val="75000"/>
                  </a:schemeClr>
                </a:solidFill>
                <a:latin typeface="Times New Roman" pitchFamily="18" charset="0"/>
                <a:cs typeface="Times New Roman" pitchFamily="18" charset="0"/>
              </a:rPr>
            </a:br>
            <a:r>
              <a:rPr lang="ru-RU" sz="2000" b="1" dirty="0">
                <a:solidFill>
                  <a:schemeClr val="bg2">
                    <a:lumMod val="75000"/>
                  </a:schemeClr>
                </a:solidFill>
                <a:latin typeface="Times New Roman" pitchFamily="18" charset="0"/>
                <a:cs typeface="Times New Roman" pitchFamily="18" charset="0"/>
              </a:rPr>
              <a:t/>
            </a:r>
            <a:br>
              <a:rPr lang="ru-RU" sz="2000" b="1" dirty="0">
                <a:solidFill>
                  <a:schemeClr val="bg2">
                    <a:lumMod val="75000"/>
                  </a:schemeClr>
                </a:solidFill>
                <a:latin typeface="Times New Roman" pitchFamily="18" charset="0"/>
                <a:cs typeface="Times New Roman" pitchFamily="18" charset="0"/>
              </a:rPr>
            </a:br>
            <a:endParaRPr lang="ru-RU" sz="2000" b="1" dirty="0" smtClean="0">
              <a:solidFill>
                <a:schemeClr val="bg2">
                  <a:lumMod val="75000"/>
                </a:schemeClr>
              </a:solidFill>
              <a:latin typeface="Times New Roman" pitchFamily="18" charset="0"/>
              <a:cs typeface="Times New Roman" pitchFamily="18" charset="0"/>
            </a:endParaRPr>
          </a:p>
        </p:txBody>
      </p:sp>
      <p:grpSp>
        <p:nvGrpSpPr>
          <p:cNvPr id="9" name="Группа 8"/>
          <p:cNvGrpSpPr/>
          <p:nvPr/>
        </p:nvGrpSpPr>
        <p:grpSpPr>
          <a:xfrm>
            <a:off x="0" y="0"/>
            <a:ext cx="683568" cy="656692"/>
            <a:chOff x="0" y="0"/>
            <a:chExt cx="683568" cy="656692"/>
          </a:xfrm>
        </p:grpSpPr>
        <p:sp>
          <p:nvSpPr>
            <p:cNvPr id="8" name="Прямоугольник 7"/>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3278392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457200" y="474055"/>
            <a:ext cx="8229600" cy="974725"/>
          </a:xfrm>
        </p:spPr>
        <p:txBody>
          <a:bodyPr>
            <a:normAutofit/>
          </a:bodyPr>
          <a:lstStyle/>
          <a:p>
            <a:pPr eaLnBrk="1" fontAlgn="auto" hangingPunct="1">
              <a:spcAft>
                <a:spcPts val="0"/>
              </a:spcAft>
              <a:tabLst>
                <a:tab pos="0" algn="l"/>
                <a:tab pos="319729" algn="l"/>
                <a:tab pos="640593" algn="l"/>
                <a:tab pos="961456" algn="l"/>
                <a:tab pos="1282320" algn="l"/>
                <a:tab pos="1603183" algn="l"/>
                <a:tab pos="1924046" algn="l"/>
                <a:tab pos="2244909" algn="l"/>
                <a:tab pos="2565773" algn="l"/>
                <a:tab pos="2886636" algn="l"/>
                <a:tab pos="3207499" algn="l"/>
                <a:tab pos="3528362" algn="l"/>
                <a:tab pos="3849226" algn="l"/>
                <a:tab pos="4170089" algn="l"/>
                <a:tab pos="4490952" algn="l"/>
                <a:tab pos="4811815" algn="l"/>
                <a:tab pos="5132679" algn="l"/>
                <a:tab pos="5453542" algn="l"/>
                <a:tab pos="5774406" algn="l"/>
                <a:tab pos="6095268" algn="l"/>
                <a:tab pos="6416132" algn="l"/>
                <a:tab pos="6721122" algn="l"/>
                <a:tab pos="7238131" algn="l"/>
                <a:tab pos="7755141" algn="l"/>
              </a:tabLst>
              <a:defRPr/>
            </a:pPr>
            <a:r>
              <a:rPr lang="ru-RU" sz="2600" b="1" dirty="0" smtClean="0">
                <a:solidFill>
                  <a:schemeClr val="accent5">
                    <a:lumMod val="50000"/>
                  </a:schemeClr>
                </a:solidFill>
                <a:latin typeface="Times New Roman" pitchFamily="18" charset="0"/>
                <a:cs typeface="Times New Roman" pitchFamily="18" charset="0"/>
              </a:rPr>
              <a:t>Ответственность</a:t>
            </a:r>
            <a:r>
              <a:rPr lang="ru-RU" sz="2600" dirty="0" smtClean="0">
                <a:solidFill>
                  <a:schemeClr val="accent5">
                    <a:lumMod val="50000"/>
                  </a:schemeClr>
                </a:solidFill>
                <a:latin typeface="Times New Roman" pitchFamily="18" charset="0"/>
                <a:cs typeface="Times New Roman" pitchFamily="18" charset="0"/>
              </a:rPr>
              <a:t> </a:t>
            </a:r>
            <a:r>
              <a:rPr lang="ru-RU" sz="2600" b="1" dirty="0" smtClean="0">
                <a:solidFill>
                  <a:schemeClr val="accent5">
                    <a:lumMod val="50000"/>
                  </a:schemeClr>
                </a:solidFill>
                <a:latin typeface="Times New Roman" pitchFamily="18" charset="0"/>
                <a:cs typeface="Times New Roman" pitchFamily="18" charset="0"/>
              </a:rPr>
              <a:t>страхователя</a:t>
            </a:r>
          </a:p>
        </p:txBody>
      </p:sp>
      <p:sp>
        <p:nvSpPr>
          <p:cNvPr id="15363" name="Rectangle 2"/>
          <p:cNvSpPr>
            <a:spLocks noGrp="1" noChangeArrowheads="1"/>
          </p:cNvSpPr>
          <p:nvPr>
            <p:ph idx="1"/>
          </p:nvPr>
        </p:nvSpPr>
        <p:spPr>
          <a:xfrm>
            <a:off x="341784" y="1232756"/>
            <a:ext cx="8589874" cy="5328592"/>
          </a:xfrm>
        </p:spPr>
        <p:txBody>
          <a:bodyPr>
            <a:normAutofit fontScale="40000" lnSpcReduction="20000"/>
          </a:bodyPr>
          <a:lstStyle/>
          <a:p>
            <a:pPr marL="337870" indent="-337870" algn="just" eaLnBrk="1" fontAlgn="auto" hangingPunct="1">
              <a:lnSpc>
                <a:spcPct val="120000"/>
              </a:lnSpc>
              <a:spcBef>
                <a:spcPts val="600"/>
              </a:spcBef>
              <a:spcAft>
                <a:spcPts val="0"/>
              </a:spcAft>
              <a:buClr>
                <a:schemeClr val="accent3">
                  <a:lumMod val="75000"/>
                </a:schemeClr>
              </a:buClr>
              <a:buFont typeface="Arial" charset="0"/>
              <a:buChar char="•"/>
              <a:tabLst>
                <a:tab pos="337870" algn="l"/>
                <a:tab pos="412700" algn="l"/>
                <a:tab pos="733564" algn="l"/>
                <a:tab pos="1054427" algn="l"/>
                <a:tab pos="1375291" algn="l"/>
                <a:tab pos="1696154" algn="l"/>
                <a:tab pos="2017017" algn="l"/>
                <a:tab pos="2337880" algn="l"/>
                <a:tab pos="2658744" algn="l"/>
                <a:tab pos="2979607" algn="l"/>
                <a:tab pos="3300470" algn="l"/>
                <a:tab pos="3621333" algn="l"/>
                <a:tab pos="3942197" algn="l"/>
                <a:tab pos="4263060" algn="l"/>
                <a:tab pos="4583923" algn="l"/>
                <a:tab pos="4904786" algn="l"/>
                <a:tab pos="5225650" algn="l"/>
                <a:tab pos="5546513" algn="l"/>
                <a:tab pos="5867377" algn="l"/>
                <a:tab pos="6188239" algn="l"/>
                <a:tab pos="6509103" algn="l"/>
                <a:tab pos="6721122" algn="l"/>
                <a:tab pos="7238131" algn="l"/>
                <a:tab pos="7755141" algn="l"/>
              </a:tabLst>
              <a:defRPr/>
            </a:pPr>
            <a:r>
              <a:rPr lang="ru-RU" sz="6000" dirty="0" smtClean="0">
                <a:solidFill>
                  <a:schemeClr val="bg1">
                    <a:lumMod val="10000"/>
                  </a:schemeClr>
                </a:solidFill>
                <a:latin typeface="Times New Roman" pitchFamily="18" charset="0"/>
                <a:cs typeface="Times New Roman" pitchFamily="18" charset="0"/>
              </a:rPr>
              <a:t>За непредставление документов, недостоверность либо сокрытие сведений, влияющих на право получения застрахованным лицом пособия или исчисление его размера страхователь несет ответственность в соответствии с законодательством РФ.</a:t>
            </a:r>
          </a:p>
          <a:p>
            <a:pPr marL="337870" indent="-337870" algn="just" eaLnBrk="1" fontAlgn="auto" hangingPunct="1">
              <a:lnSpc>
                <a:spcPct val="120000"/>
              </a:lnSpc>
              <a:spcBef>
                <a:spcPts val="600"/>
              </a:spcBef>
              <a:spcAft>
                <a:spcPts val="0"/>
              </a:spcAft>
              <a:buClr>
                <a:schemeClr val="accent3">
                  <a:lumMod val="75000"/>
                </a:schemeClr>
              </a:buClr>
              <a:buFont typeface="Arial" charset="0"/>
              <a:buChar char="•"/>
              <a:tabLst>
                <a:tab pos="337870" algn="l"/>
                <a:tab pos="412700" algn="l"/>
                <a:tab pos="733564" algn="l"/>
                <a:tab pos="1054427" algn="l"/>
                <a:tab pos="1375291" algn="l"/>
                <a:tab pos="1696154" algn="l"/>
                <a:tab pos="2017017" algn="l"/>
                <a:tab pos="2337880" algn="l"/>
                <a:tab pos="2658744" algn="l"/>
                <a:tab pos="2979607" algn="l"/>
                <a:tab pos="3300470" algn="l"/>
                <a:tab pos="3621333" algn="l"/>
                <a:tab pos="3942197" algn="l"/>
                <a:tab pos="4263060" algn="l"/>
                <a:tab pos="4583923" algn="l"/>
                <a:tab pos="4904786" algn="l"/>
                <a:tab pos="5225650" algn="l"/>
                <a:tab pos="5546513" algn="l"/>
                <a:tab pos="5867377" algn="l"/>
                <a:tab pos="6188239" algn="l"/>
                <a:tab pos="6509103" algn="l"/>
                <a:tab pos="6721122" algn="l"/>
                <a:tab pos="7238131" algn="l"/>
                <a:tab pos="7755141" algn="l"/>
              </a:tabLst>
              <a:defRPr/>
            </a:pPr>
            <a:endParaRPr lang="ru-RU" sz="6000" dirty="0" smtClean="0">
              <a:solidFill>
                <a:schemeClr val="bg1">
                  <a:lumMod val="10000"/>
                </a:schemeClr>
              </a:solidFill>
              <a:latin typeface="Times New Roman" pitchFamily="18" charset="0"/>
              <a:cs typeface="Times New Roman" pitchFamily="18" charset="0"/>
            </a:endParaRPr>
          </a:p>
          <a:p>
            <a:pPr marL="337870" indent="-337870" algn="just" eaLnBrk="1" fontAlgn="auto" hangingPunct="1">
              <a:lnSpc>
                <a:spcPct val="120000"/>
              </a:lnSpc>
              <a:spcBef>
                <a:spcPts val="600"/>
              </a:spcBef>
              <a:spcAft>
                <a:spcPts val="0"/>
              </a:spcAft>
              <a:buClr>
                <a:schemeClr val="accent3">
                  <a:lumMod val="75000"/>
                </a:schemeClr>
              </a:buClr>
              <a:buFont typeface="Arial" charset="0"/>
              <a:buChar char="•"/>
              <a:tabLst>
                <a:tab pos="337870" algn="l"/>
                <a:tab pos="412700" algn="l"/>
                <a:tab pos="733564" algn="l"/>
                <a:tab pos="1054427" algn="l"/>
                <a:tab pos="1375291" algn="l"/>
                <a:tab pos="1696154" algn="l"/>
                <a:tab pos="2017017" algn="l"/>
                <a:tab pos="2337880" algn="l"/>
                <a:tab pos="2658744" algn="l"/>
                <a:tab pos="2979607" algn="l"/>
                <a:tab pos="3300470" algn="l"/>
                <a:tab pos="3621333" algn="l"/>
                <a:tab pos="3942197" algn="l"/>
                <a:tab pos="4263060" algn="l"/>
                <a:tab pos="4583923" algn="l"/>
                <a:tab pos="4904786" algn="l"/>
                <a:tab pos="5225650" algn="l"/>
                <a:tab pos="5546513" algn="l"/>
                <a:tab pos="5867377" algn="l"/>
                <a:tab pos="6188239" algn="l"/>
                <a:tab pos="6509103" algn="l"/>
                <a:tab pos="6721122" algn="l"/>
                <a:tab pos="7238131" algn="l"/>
                <a:tab pos="7755141" algn="l"/>
              </a:tabLst>
              <a:defRPr/>
            </a:pPr>
            <a:r>
              <a:rPr lang="ru-RU" sz="6000" dirty="0" smtClean="0">
                <a:solidFill>
                  <a:schemeClr val="bg1">
                    <a:lumMod val="10000"/>
                  </a:schemeClr>
                </a:solidFill>
                <a:latin typeface="Times New Roman" pitchFamily="18" charset="0"/>
                <a:cs typeface="Times New Roman" pitchFamily="18" charset="0"/>
              </a:rPr>
              <a:t>Расходы, излишне понесенные страховщиком в связи с сокрытием или недостоверностью представленных страхователем сведений, подлежат возмещению страхователем в соответствии с законодательством РФ.</a:t>
            </a:r>
          </a:p>
          <a:p>
            <a:pPr marL="337870" indent="-337870" algn="just" eaLnBrk="1" fontAlgn="auto" hangingPunct="1">
              <a:lnSpc>
                <a:spcPct val="80000"/>
              </a:lnSpc>
              <a:spcBef>
                <a:spcPts val="589"/>
              </a:spcBef>
              <a:spcAft>
                <a:spcPts val="0"/>
              </a:spcAft>
              <a:buClr>
                <a:srgbClr val="800000"/>
              </a:buClr>
              <a:buFont typeface="Wingdings" pitchFamily="2" charset="2"/>
              <a:buNone/>
              <a:tabLst>
                <a:tab pos="337870" algn="l"/>
                <a:tab pos="412700" algn="l"/>
                <a:tab pos="733564" algn="l"/>
                <a:tab pos="1054427" algn="l"/>
                <a:tab pos="1375291" algn="l"/>
                <a:tab pos="1696154" algn="l"/>
                <a:tab pos="2017017" algn="l"/>
                <a:tab pos="2337880" algn="l"/>
                <a:tab pos="2658744" algn="l"/>
                <a:tab pos="2979607" algn="l"/>
                <a:tab pos="3300470" algn="l"/>
                <a:tab pos="3621333" algn="l"/>
                <a:tab pos="3942197" algn="l"/>
                <a:tab pos="4263060" algn="l"/>
                <a:tab pos="4583923" algn="l"/>
                <a:tab pos="4904786" algn="l"/>
                <a:tab pos="5225650" algn="l"/>
                <a:tab pos="5546513" algn="l"/>
                <a:tab pos="5867377" algn="l"/>
                <a:tab pos="6188239" algn="l"/>
                <a:tab pos="6509103" algn="l"/>
                <a:tab pos="6721122" algn="l"/>
                <a:tab pos="7238131" algn="l"/>
                <a:tab pos="7755141" algn="l"/>
              </a:tabLst>
              <a:defRPr/>
            </a:pPr>
            <a:endParaRPr lang="ru-RU" sz="2400" b="1" i="1" dirty="0" smtClean="0">
              <a:solidFill>
                <a:srgbClr val="800000"/>
              </a:solidFill>
            </a:endParaRPr>
          </a:p>
        </p:txBody>
      </p:sp>
      <p:grpSp>
        <p:nvGrpSpPr>
          <p:cNvPr id="8" name="Группа 7"/>
          <p:cNvGrpSpPr/>
          <p:nvPr/>
        </p:nvGrpSpPr>
        <p:grpSpPr>
          <a:xfrm>
            <a:off x="0" y="0"/>
            <a:ext cx="683568" cy="656692"/>
            <a:chOff x="0" y="0"/>
            <a:chExt cx="683568" cy="656692"/>
          </a:xfrm>
        </p:grpSpPr>
        <p:sp>
          <p:nvSpPr>
            <p:cNvPr id="9" name="Прямоугольник 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22815541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Заголовок 1"/>
          <p:cNvSpPr>
            <a:spLocks noGrp="1"/>
          </p:cNvSpPr>
          <p:nvPr>
            <p:ph type="title"/>
          </p:nvPr>
        </p:nvSpPr>
        <p:spPr/>
        <p:txBody>
          <a:bodyPr/>
          <a:lstStyle/>
          <a:p>
            <a:r>
              <a:rPr lang="ru-RU" altLang="ru-RU" dirty="0" smtClean="0"/>
              <a:t> </a:t>
            </a:r>
            <a:r>
              <a:rPr lang="ru-RU" altLang="ru-RU" sz="3200" dirty="0" smtClean="0">
                <a:solidFill>
                  <a:srgbClr val="FF0000"/>
                </a:solidFill>
                <a:latin typeface="Times New Roman" pitchFamily="18" charset="0"/>
              </a:rPr>
              <a:t>Административная ответственность.</a:t>
            </a:r>
            <a:br>
              <a:rPr lang="ru-RU" altLang="ru-RU" sz="3200" dirty="0" smtClean="0">
                <a:solidFill>
                  <a:srgbClr val="FF0000"/>
                </a:solidFill>
                <a:latin typeface="Times New Roman" pitchFamily="18" charset="0"/>
              </a:rPr>
            </a:br>
            <a:r>
              <a:rPr lang="ru-RU" altLang="ru-RU" sz="3200" dirty="0" smtClean="0">
                <a:solidFill>
                  <a:srgbClr val="FF0000"/>
                </a:solidFill>
              </a:rPr>
              <a:t>	</a:t>
            </a:r>
            <a:r>
              <a:rPr lang="ru-RU" altLang="ru-RU" sz="3200" dirty="0" smtClean="0">
                <a:solidFill>
                  <a:srgbClr val="000000"/>
                </a:solidFill>
                <a:latin typeface="Times New Roman" pitchFamily="18" charset="0"/>
              </a:rPr>
              <a:t>Часть 4 ст. 15.33 КоАП </a:t>
            </a:r>
            <a:endParaRPr lang="ru-RU" altLang="ru-RU" sz="3200" dirty="0" smtClean="0"/>
          </a:p>
        </p:txBody>
      </p:sp>
      <p:sp>
        <p:nvSpPr>
          <p:cNvPr id="28675" name="Объект 2"/>
          <p:cNvSpPr>
            <a:spLocks noGrp="1"/>
          </p:cNvSpPr>
          <p:nvPr>
            <p:ph idx="1"/>
          </p:nvPr>
        </p:nvSpPr>
        <p:spPr>
          <a:xfrm>
            <a:off x="611188" y="1952625"/>
            <a:ext cx="8229600" cy="4329113"/>
          </a:xfrm>
        </p:spPr>
        <p:txBody>
          <a:bodyPr/>
          <a:lstStyle/>
          <a:p>
            <a:pPr marL="0" indent="0" algn="just">
              <a:buFont typeface="Wingdings" pitchFamily="2" charset="2"/>
              <a:buNone/>
            </a:pPr>
            <a:r>
              <a:rPr lang="ru-RU" altLang="ru-RU" sz="2000" smtClean="0">
                <a:solidFill>
                  <a:srgbClr val="000000"/>
                </a:solidFill>
                <a:latin typeface="Times New Roman" pitchFamily="18" charset="0"/>
              </a:rPr>
              <a:t>       Непредставление в установленный законодательством Российской Федерации о страховых взносах срок либо отказ от представления в орган государственного внебюджетного фонда, осуществляющий контроль за правильностью выплаты обязательного страхового обеспечения по обязательному социальному страхованию на случай временной нетрудоспособности и в связи с материнством, а также его должностным лицам оформленных в установленном порядке документов и (или) иных сведений, необходимых для осуществления контроля за правильностью выплаты страхового обеспечения по обязательному социальному страхованию на случай временной нетрудоспособности и в связи с материнством, а равно представление таких сведений в неполном объеме или в искаженном виде - влечет наложение административного штрафа на должностных лиц в размере от трехсот до пятисот рублей.</a:t>
            </a:r>
            <a:endParaRPr lang="ru-RU" altLang="ru-RU" sz="2000" smtClean="0"/>
          </a:p>
        </p:txBody>
      </p:sp>
      <p:grpSp>
        <p:nvGrpSpPr>
          <p:cNvPr id="5" name="Группа 4"/>
          <p:cNvGrpSpPr/>
          <p:nvPr/>
        </p:nvGrpSpPr>
        <p:grpSpPr>
          <a:xfrm>
            <a:off x="0" y="0"/>
            <a:ext cx="683568" cy="656692"/>
            <a:chOff x="0" y="0"/>
            <a:chExt cx="683568" cy="656692"/>
          </a:xfrm>
        </p:grpSpPr>
        <p:sp>
          <p:nvSpPr>
            <p:cNvPr id="6" name="Прямоугольник 5"/>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7"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2345848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38758"/>
            <a:ext cx="9144000" cy="378619"/>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Переходный период</a:t>
            </a:r>
          </a:p>
        </p:txBody>
      </p:sp>
      <p:sp>
        <p:nvSpPr>
          <p:cNvPr id="26627" name="Rectangle 3" descr="Rectangle: Click to edit Master text styles&#10;Second level&#10;Third level&#10;Fourth level&#10;Fifth level"/>
          <p:cNvSpPr>
            <a:spLocks noChangeArrowheads="1"/>
          </p:cNvSpPr>
          <p:nvPr/>
        </p:nvSpPr>
        <p:spPr bwMode="auto">
          <a:xfrm>
            <a:off x="0" y="1476834"/>
            <a:ext cx="9144000" cy="551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100000"/>
              </a:lnSpc>
              <a:spcBef>
                <a:spcPct val="20000"/>
              </a:spcBef>
              <a:buClr>
                <a:schemeClr val="bg2"/>
              </a:buClr>
              <a:buSzPct val="75000"/>
              <a:buFont typeface="Wingdings" pitchFamily="2" charset="2"/>
              <a:buChar char="n"/>
              <a:defRPr/>
            </a:pPr>
            <a:r>
              <a:rPr lang="ru-RU" sz="2200" dirty="0"/>
              <a:t>Сумма расходов, отраженная страхователем в отчете </a:t>
            </a:r>
            <a:r>
              <a:rPr lang="ru-RU" sz="2200" dirty="0">
                <a:solidFill>
                  <a:schemeClr val="accent5">
                    <a:lumMod val="50000"/>
                  </a:schemeClr>
                </a:solidFill>
              </a:rPr>
              <a:t>за 6 месяцев </a:t>
            </a:r>
            <a:r>
              <a:rPr lang="ru-RU" sz="2200" dirty="0" smtClean="0">
                <a:solidFill>
                  <a:schemeClr val="accent5">
                    <a:lumMod val="50000"/>
                  </a:schemeClr>
                </a:solidFill>
              </a:rPr>
              <a:t>2019 </a:t>
            </a:r>
            <a:r>
              <a:rPr lang="ru-RU" sz="2200" dirty="0"/>
              <a:t>года, в последующих отчетах за </a:t>
            </a:r>
            <a:r>
              <a:rPr lang="ru-RU" sz="2200" dirty="0" smtClean="0"/>
              <a:t>2019 </a:t>
            </a:r>
            <a:r>
              <a:rPr lang="ru-RU" sz="2200" dirty="0"/>
              <a:t>год </a:t>
            </a:r>
            <a:r>
              <a:rPr lang="ru-RU" sz="2200" dirty="0">
                <a:solidFill>
                  <a:schemeClr val="accent5">
                    <a:lumMod val="50000"/>
                  </a:schemeClr>
                </a:solidFill>
              </a:rPr>
              <a:t>изменению не подлежит</a:t>
            </a:r>
            <a:r>
              <a:rPr lang="ru-RU" sz="2200" dirty="0" smtClean="0">
                <a:solidFill>
                  <a:schemeClr val="accent5">
                    <a:lumMod val="50000"/>
                  </a:schemeClr>
                </a:solidFill>
              </a:rPr>
              <a:t>. Исключение: уточненные отчеты за прошлые периоды.</a:t>
            </a:r>
            <a:endParaRPr lang="ru-RU" sz="2200" dirty="0">
              <a:solidFill>
                <a:schemeClr val="accent5">
                  <a:lumMod val="50000"/>
                </a:schemeClr>
              </a:solidFill>
            </a:endParaRPr>
          </a:p>
          <a:p>
            <a:pPr marL="342900" indent="-342900" eaLnBrk="1" hangingPunct="1">
              <a:lnSpc>
                <a:spcPct val="100000"/>
              </a:lnSpc>
              <a:spcBef>
                <a:spcPct val="20000"/>
              </a:spcBef>
              <a:buClr>
                <a:schemeClr val="bg2"/>
              </a:buClr>
              <a:buSzPct val="75000"/>
              <a:buFont typeface="Wingdings" pitchFamily="2" charset="2"/>
              <a:buChar char="n"/>
              <a:defRPr/>
            </a:pPr>
            <a:r>
              <a:rPr lang="ru-RU" sz="2200" dirty="0" smtClean="0"/>
              <a:t>Переходной больничный. В этом случае важна дата выдачи листка, ведь именно она является основанием для назначения пособия. То есть, если на листке стоит дата страхового случая до начала пилотного проекта, то все пособие платит </a:t>
            </a:r>
            <a:r>
              <a:rPr lang="ru-RU" sz="2200" dirty="0" smtClean="0"/>
              <a:t>работодатель, если успевает включить его в отчет за 6 месяцев 2019 года. Если работник принес </a:t>
            </a:r>
            <a:r>
              <a:rPr lang="ru-RU" sz="2200" dirty="0" smtClean="0"/>
              <a:t>пособ</a:t>
            </a:r>
            <a:r>
              <a:rPr lang="ru-RU" sz="2200" dirty="0" smtClean="0"/>
              <a:t>ие уже в июле – необходимо учитывать дату заявления – и соответственно, выплата пособия будет производиться в рамках пилотного проекта.</a:t>
            </a:r>
            <a:endParaRPr lang="ru-RU" sz="2200" dirty="0"/>
          </a:p>
          <a:p>
            <a:pPr marL="342900" indent="-342900" eaLnBrk="1" hangingPunct="1">
              <a:lnSpc>
                <a:spcPct val="100000"/>
              </a:lnSpc>
              <a:spcBef>
                <a:spcPct val="20000"/>
              </a:spcBef>
              <a:buClr>
                <a:schemeClr val="bg2"/>
              </a:buClr>
              <a:buSzPct val="75000"/>
              <a:buFont typeface="Wingdings" pitchFamily="2" charset="2"/>
              <a:buChar char="n"/>
              <a:defRPr/>
            </a:pPr>
            <a:r>
              <a:rPr lang="ru-RU" sz="2200" dirty="0"/>
              <a:t>По страховым случаям, по которым страхователь </a:t>
            </a:r>
            <a:r>
              <a:rPr lang="ru-RU" sz="2200" dirty="0">
                <a:solidFill>
                  <a:schemeClr val="accent5">
                    <a:lumMod val="50000"/>
                  </a:schemeClr>
                </a:solidFill>
              </a:rPr>
              <a:t>произвел назначение </a:t>
            </a:r>
            <a:r>
              <a:rPr lang="ru-RU" sz="2200" dirty="0"/>
              <a:t>пособия до </a:t>
            </a:r>
            <a:r>
              <a:rPr lang="ru-RU" sz="2200" dirty="0" smtClean="0"/>
              <a:t>01.07.2019 года</a:t>
            </a:r>
            <a:r>
              <a:rPr lang="ru-RU" sz="2200" dirty="0"/>
              <a:t>, </a:t>
            </a:r>
            <a:r>
              <a:rPr lang="ru-RU" sz="2200" dirty="0">
                <a:solidFill>
                  <a:srgbClr val="2121FF"/>
                </a:solidFill>
              </a:rPr>
              <a:t>но не выплатил </a:t>
            </a:r>
            <a:r>
              <a:rPr lang="ru-RU" sz="2200" dirty="0"/>
              <a:t>его до  указанной даты, суммы не выплаченных пособий </a:t>
            </a:r>
            <a:r>
              <a:rPr lang="ru-RU" sz="2200" dirty="0">
                <a:solidFill>
                  <a:srgbClr val="1D01EF"/>
                </a:solidFill>
              </a:rPr>
              <a:t>должны быть включены </a:t>
            </a:r>
            <a:r>
              <a:rPr lang="ru-RU" sz="2200" dirty="0"/>
              <a:t>в Расчет (ф-4ФСС) за 1 полугодие. </a:t>
            </a:r>
            <a:r>
              <a:rPr lang="ru-RU" sz="2200" dirty="0">
                <a:solidFill>
                  <a:schemeClr val="accent5">
                    <a:lumMod val="50000"/>
                  </a:schemeClr>
                </a:solidFill>
              </a:rPr>
              <a:t>Выплату</a:t>
            </a:r>
            <a:r>
              <a:rPr lang="ru-RU" sz="2200" dirty="0"/>
              <a:t> страхователь </a:t>
            </a:r>
            <a:r>
              <a:rPr lang="ru-RU" sz="2200" dirty="0">
                <a:solidFill>
                  <a:schemeClr val="accent5">
                    <a:lumMod val="50000"/>
                  </a:schemeClr>
                </a:solidFill>
              </a:rPr>
              <a:t>может осуществить в июле.</a:t>
            </a:r>
          </a:p>
          <a:p>
            <a:pPr eaLnBrk="1" hangingPunct="1">
              <a:lnSpc>
                <a:spcPct val="100000"/>
              </a:lnSpc>
              <a:spcBef>
                <a:spcPct val="20000"/>
              </a:spcBef>
              <a:buClr>
                <a:schemeClr val="bg2"/>
              </a:buClr>
              <a:buSzPct val="75000"/>
              <a:defRPr/>
            </a:pPr>
            <a:endParaRPr lang="ru-RU" sz="2200" dirty="0"/>
          </a:p>
          <a:p>
            <a:pPr marL="342900" indent="-342900" eaLnBrk="1" hangingPunct="1">
              <a:lnSpc>
                <a:spcPct val="100000"/>
              </a:lnSpc>
              <a:spcBef>
                <a:spcPct val="20000"/>
              </a:spcBef>
              <a:buClr>
                <a:schemeClr val="bg2"/>
              </a:buClr>
              <a:buSzPct val="75000"/>
              <a:buFont typeface="Wingdings" pitchFamily="2" charset="2"/>
              <a:buChar char="n"/>
              <a:defRPr/>
            </a:pPr>
            <a:endParaRPr lang="ru-RU" sz="2200" dirty="0">
              <a:solidFill>
                <a:srgbClr val="FF0000"/>
              </a:solidFill>
            </a:endParaRPr>
          </a:p>
        </p:txBody>
      </p:sp>
      <p:pic>
        <p:nvPicPr>
          <p:cNvPr id="24580"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67321"/>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26859" y="1117377"/>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9" name="Группа 8"/>
          <p:cNvGrpSpPr/>
          <p:nvPr/>
        </p:nvGrpSpPr>
        <p:grpSpPr>
          <a:xfrm>
            <a:off x="0" y="0"/>
            <a:ext cx="683568" cy="656692"/>
            <a:chOff x="0" y="0"/>
            <a:chExt cx="683568" cy="656692"/>
          </a:xfrm>
        </p:grpSpPr>
        <p:sp>
          <p:nvSpPr>
            <p:cNvPr id="10" name="Прямоугольник 9"/>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1"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38758"/>
            <a:ext cx="9144000" cy="378619"/>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Переходный период</a:t>
            </a:r>
          </a:p>
        </p:txBody>
      </p:sp>
      <p:sp>
        <p:nvSpPr>
          <p:cNvPr id="25603" name="Rectangle 3" descr="Rectangle: Click to edit Master text styles&#10;Second level&#10;Third level&#10;Fourth level&#10;Fifth level"/>
          <p:cNvSpPr>
            <a:spLocks noChangeArrowheads="1"/>
          </p:cNvSpPr>
          <p:nvPr/>
        </p:nvSpPr>
        <p:spPr bwMode="auto">
          <a:xfrm>
            <a:off x="0" y="1341438"/>
            <a:ext cx="9144000" cy="551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lnSpc>
                <a:spcPct val="100000"/>
              </a:lnSpc>
            </a:pPr>
            <a:r>
              <a:rPr lang="ru-RU" altLang="ru-RU" sz="2200" dirty="0" smtClean="0">
                <a:solidFill>
                  <a:srgbClr val="FF0000"/>
                </a:solidFill>
                <a:latin typeface="Times New Roman" pitchFamily="18" charset="0"/>
              </a:rPr>
              <a:t>После 01.07.2019 </a:t>
            </a:r>
            <a:r>
              <a:rPr lang="ru-RU" altLang="ru-RU" sz="2200" dirty="0">
                <a:solidFill>
                  <a:srgbClr val="FF0000"/>
                </a:solidFill>
                <a:latin typeface="Times New Roman" pitchFamily="18" charset="0"/>
              </a:rPr>
              <a:t>года </a:t>
            </a:r>
            <a:r>
              <a:rPr lang="ru-RU" altLang="ru-RU" sz="2200" dirty="0">
                <a:latin typeface="Times New Roman" pitchFamily="18" charset="0"/>
              </a:rPr>
              <a:t>страхователь, осуществляющий выплату застрахованному </a:t>
            </a:r>
            <a:r>
              <a:rPr lang="ru-RU" altLang="ru-RU" sz="2200" dirty="0">
                <a:solidFill>
                  <a:schemeClr val="accent5">
                    <a:lumMod val="50000"/>
                  </a:schemeClr>
                </a:solidFill>
                <a:latin typeface="Times New Roman" pitchFamily="18" charset="0"/>
              </a:rPr>
              <a:t>лицу ежемесячного пособия по уходу за ребенком</a:t>
            </a:r>
            <a:r>
              <a:rPr lang="ru-RU" altLang="ru-RU" sz="2200" dirty="0">
                <a:latin typeface="Times New Roman" pitchFamily="18" charset="0"/>
              </a:rPr>
              <a:t>, направляет в территориальный орган Фонда заявление и документы, необходимые для начисления и выплаты пособия, либо реестр сведений, а также сведения о расчете пособия, исчисленного на момент наступления отпуска по уходу за ребенком, </a:t>
            </a:r>
            <a:r>
              <a:rPr lang="ru-RU" altLang="ru-RU" sz="2200" dirty="0">
                <a:solidFill>
                  <a:schemeClr val="accent5">
                    <a:lumMod val="50000"/>
                  </a:schemeClr>
                </a:solidFill>
                <a:latin typeface="Times New Roman" pitchFamily="18" charset="0"/>
              </a:rPr>
              <a:t>для продолжения выплаты такого пособия </a:t>
            </a:r>
            <a:r>
              <a:rPr lang="ru-RU" altLang="ru-RU" sz="2200" dirty="0">
                <a:latin typeface="Times New Roman" pitchFamily="18" charset="0"/>
              </a:rPr>
              <a:t>территориальным органом </a:t>
            </a:r>
            <a:r>
              <a:rPr lang="ru-RU" altLang="ru-RU" sz="2200" dirty="0" smtClean="0">
                <a:latin typeface="Times New Roman" pitchFamily="18" charset="0"/>
              </a:rPr>
              <a:t>Фонда (выплата пособия будет происходить с 1 по 15 число месяца, например за июль – с 1 по 15 августа).</a:t>
            </a:r>
          </a:p>
          <a:p>
            <a:pPr eaLnBrk="1" hangingPunct="1">
              <a:lnSpc>
                <a:spcPct val="100000"/>
              </a:lnSpc>
            </a:pPr>
            <a:r>
              <a:rPr lang="ru-RU" altLang="ru-RU" sz="2200" dirty="0">
                <a:solidFill>
                  <a:srgbClr val="FF0000"/>
                </a:solidFill>
                <a:latin typeface="Times New Roman" pitchFamily="18" charset="0"/>
              </a:rPr>
              <a:t>Задолженность Фонда </a:t>
            </a:r>
            <a:r>
              <a:rPr lang="ru-RU" altLang="ru-RU" sz="2200" dirty="0">
                <a:latin typeface="Times New Roman" pitchFamily="18" charset="0"/>
              </a:rPr>
              <a:t>перед страхователем, сформировавшаяся по состоянию на 01.07.2019 года, </a:t>
            </a:r>
            <a:r>
              <a:rPr lang="ru-RU" altLang="ru-RU" sz="2200" dirty="0">
                <a:solidFill>
                  <a:srgbClr val="2121FF"/>
                </a:solidFill>
                <a:latin typeface="Times New Roman" pitchFamily="18" charset="0"/>
              </a:rPr>
              <a:t>по заявлению страхователя </a:t>
            </a:r>
            <a:r>
              <a:rPr lang="ru-RU" altLang="ru-RU" sz="2200" dirty="0">
                <a:latin typeface="Times New Roman" pitchFamily="18" charset="0"/>
              </a:rPr>
              <a:t>подлежит возмещению.</a:t>
            </a:r>
            <a:br>
              <a:rPr lang="ru-RU" altLang="ru-RU" sz="2200" dirty="0">
                <a:latin typeface="Times New Roman" pitchFamily="18" charset="0"/>
              </a:rPr>
            </a:br>
            <a:r>
              <a:rPr lang="ru-RU" altLang="ru-RU" sz="2200" dirty="0">
                <a:latin typeface="Times New Roman" pitchFamily="18" charset="0"/>
              </a:rPr>
              <a:t>Региональное отделение вправе провести камеральную проверку.</a:t>
            </a:r>
            <a:br>
              <a:rPr lang="ru-RU" altLang="ru-RU" sz="2200" dirty="0">
                <a:latin typeface="Times New Roman" pitchFamily="18" charset="0"/>
              </a:rPr>
            </a:br>
            <a:r>
              <a:rPr lang="ru-RU" altLang="ru-RU" sz="2200" dirty="0">
                <a:latin typeface="Times New Roman" pitchFamily="18" charset="0"/>
              </a:rPr>
              <a:t>Названная задолженность </a:t>
            </a:r>
            <a:r>
              <a:rPr lang="ru-RU" altLang="ru-RU" sz="2200" dirty="0">
                <a:solidFill>
                  <a:srgbClr val="FF0000"/>
                </a:solidFill>
                <a:latin typeface="Times New Roman" pitchFamily="18" charset="0"/>
              </a:rPr>
              <a:t>может быть погашена (зачтена) </a:t>
            </a:r>
            <a:r>
              <a:rPr lang="ru-RU" altLang="ru-RU" sz="2200" dirty="0">
                <a:latin typeface="Times New Roman" pitchFamily="18" charset="0"/>
              </a:rPr>
              <a:t>в течение второго полугодия </a:t>
            </a:r>
            <a:r>
              <a:rPr lang="ru-RU" altLang="ru-RU" sz="2200" dirty="0">
                <a:solidFill>
                  <a:srgbClr val="1D01EF"/>
                </a:solidFill>
                <a:latin typeface="Times New Roman" pitchFamily="18" charset="0"/>
              </a:rPr>
              <a:t>начисленными страховыми взносами</a:t>
            </a:r>
            <a:r>
              <a:rPr lang="ru-RU" altLang="ru-RU" sz="2200" dirty="0">
                <a:latin typeface="Times New Roman" pitchFamily="18" charset="0"/>
              </a:rPr>
              <a:t>.</a:t>
            </a:r>
          </a:p>
        </p:txBody>
      </p:sp>
      <p:pic>
        <p:nvPicPr>
          <p:cNvPr id="25604"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67321"/>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117377"/>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9" name="Группа 8"/>
          <p:cNvGrpSpPr/>
          <p:nvPr/>
        </p:nvGrpSpPr>
        <p:grpSpPr>
          <a:xfrm>
            <a:off x="0" y="0"/>
            <a:ext cx="683568" cy="656692"/>
            <a:chOff x="0" y="0"/>
            <a:chExt cx="683568" cy="656692"/>
          </a:xfrm>
        </p:grpSpPr>
        <p:sp>
          <p:nvSpPr>
            <p:cNvPr id="10" name="Прямоугольник 9"/>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1"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89285"/>
            <a:ext cx="8229600" cy="4879975"/>
          </a:xfrm>
        </p:spPr>
        <p:txBody>
          <a:bodyPr/>
          <a:lstStyle/>
          <a:p>
            <a:pPr algn="ctr">
              <a:defRPr/>
            </a:pPr>
            <a:r>
              <a:rPr lang="ru-RU" sz="3600" b="1" dirty="0" smtClean="0">
                <a:solidFill>
                  <a:schemeClr val="accent1">
                    <a:lumMod val="50000"/>
                  </a:schemeClr>
                </a:solidFill>
                <a:latin typeface="Times New Roman" pitchFamily="18" charset="0"/>
                <a:cs typeface="Times New Roman" pitchFamily="18" charset="0"/>
              </a:rPr>
              <a:t>Подготовка и отправка в </a:t>
            </a:r>
            <a:r>
              <a:rPr lang="ru-RU" sz="3600" b="1" dirty="0">
                <a:solidFill>
                  <a:schemeClr val="accent1">
                    <a:lumMod val="50000"/>
                  </a:schemeClr>
                </a:solidFill>
                <a:latin typeface="Times New Roman" pitchFamily="18" charset="0"/>
                <a:cs typeface="Times New Roman" pitchFamily="18" charset="0"/>
              </a:rPr>
              <a:t>ФСС</a:t>
            </a:r>
            <a:br>
              <a:rPr lang="ru-RU" sz="3600" b="1" dirty="0">
                <a:solidFill>
                  <a:schemeClr val="accent1">
                    <a:lumMod val="50000"/>
                  </a:schemeClr>
                </a:solidFill>
                <a:latin typeface="Times New Roman" pitchFamily="18" charset="0"/>
                <a:cs typeface="Times New Roman" pitchFamily="18" charset="0"/>
              </a:rPr>
            </a:br>
            <a:r>
              <a:rPr lang="ru-RU" sz="3600" b="1" dirty="0" smtClean="0">
                <a:solidFill>
                  <a:schemeClr val="accent1">
                    <a:lumMod val="50000"/>
                  </a:schemeClr>
                </a:solidFill>
                <a:latin typeface="Times New Roman" pitchFamily="18" charset="0"/>
                <a:cs typeface="Times New Roman" pitchFamily="18" charset="0"/>
              </a:rPr>
              <a:t>реестра сведений о выплате пособий застрахованным в электронном виде</a:t>
            </a:r>
            <a:br>
              <a:rPr lang="ru-RU" sz="3600" b="1" dirty="0" smtClean="0">
                <a:solidFill>
                  <a:schemeClr val="accent1">
                    <a:lumMod val="50000"/>
                  </a:schemeClr>
                </a:solidFill>
                <a:latin typeface="Times New Roman" pitchFamily="18" charset="0"/>
                <a:cs typeface="Times New Roman" pitchFamily="18" charset="0"/>
              </a:rPr>
            </a:br>
            <a:endParaRPr lang="ru-RU" sz="3600" b="1" dirty="0">
              <a:solidFill>
                <a:schemeClr val="accent1">
                  <a:lumMod val="50000"/>
                </a:schemeClr>
              </a:solidFill>
              <a:latin typeface="Times New Roman" pitchFamily="18" charset="0"/>
              <a:cs typeface="Times New Roman" pitchFamily="18" charset="0"/>
            </a:endParaRPr>
          </a:p>
        </p:txBody>
      </p:sp>
      <p:grpSp>
        <p:nvGrpSpPr>
          <p:cNvPr id="4" name="Группа 3"/>
          <p:cNvGrpSpPr/>
          <p:nvPr/>
        </p:nvGrpSpPr>
        <p:grpSpPr>
          <a:xfrm>
            <a:off x="0"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15293584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Прямоугольник 12"/>
          <p:cNvSpPr/>
          <p:nvPr/>
        </p:nvSpPr>
        <p:spPr>
          <a:xfrm>
            <a:off x="0" y="3971925"/>
            <a:ext cx="9144000" cy="1077255"/>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68581" tIns="34290" rIns="68581" bIns="34290" anchor="ctr"/>
          <a:lstStyle/>
          <a:p>
            <a:pPr algn="ctr" defTabSz="685791">
              <a:defRPr/>
            </a:pPr>
            <a:endParaRPr lang="ru-RU" dirty="0">
              <a:solidFill>
                <a:prstClr val="white"/>
              </a:solidFill>
            </a:endParaRPr>
          </a:p>
        </p:txBody>
      </p:sp>
      <p:grpSp>
        <p:nvGrpSpPr>
          <p:cNvPr id="32772" name="Полотно 25"/>
          <p:cNvGrpSpPr>
            <a:grpSpLocks/>
          </p:cNvGrpSpPr>
          <p:nvPr/>
        </p:nvGrpSpPr>
        <p:grpSpPr bwMode="auto">
          <a:xfrm>
            <a:off x="137603" y="59362"/>
            <a:ext cx="9078913" cy="6646002"/>
            <a:chOff x="-49623" y="0"/>
            <a:chExt cx="6952708" cy="10431145"/>
          </a:xfrm>
        </p:grpSpPr>
        <p:sp>
          <p:nvSpPr>
            <p:cNvPr id="32776" name="Прямоугольник 5"/>
            <p:cNvSpPr>
              <a:spLocks noChangeArrowheads="1"/>
            </p:cNvSpPr>
            <p:nvPr/>
          </p:nvSpPr>
          <p:spPr bwMode="auto">
            <a:xfrm>
              <a:off x="0" y="0"/>
              <a:ext cx="6903085" cy="1043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endParaRPr lang="ru-RU" altLang="ru-RU" sz="1800">
                <a:solidFill>
                  <a:srgbClr val="000000"/>
                </a:solidFill>
                <a:latin typeface="Calibri" pitchFamily="34" charset="0"/>
              </a:endParaRPr>
            </a:p>
          </p:txBody>
        </p:sp>
        <p:sp>
          <p:nvSpPr>
            <p:cNvPr id="32777" name="Text Box 4"/>
            <p:cNvSpPr txBox="1">
              <a:spLocks noChangeArrowheads="1"/>
            </p:cNvSpPr>
            <p:nvPr/>
          </p:nvSpPr>
          <p:spPr bwMode="auto">
            <a:xfrm>
              <a:off x="1722795" y="160468"/>
              <a:ext cx="3272900" cy="700706"/>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7000"/>
                </a:lnSpc>
                <a:spcBef>
                  <a:spcPct val="50000"/>
                </a:spcBef>
                <a:spcAft>
                  <a:spcPts val="600"/>
                </a:spcAft>
                <a:buClrTx/>
                <a:buSzTx/>
                <a:buFontTx/>
                <a:buNone/>
              </a:pPr>
              <a:r>
                <a:rPr lang="ru-RU" altLang="ru-RU" sz="2200" b="1" dirty="0">
                  <a:solidFill>
                    <a:srgbClr val="000000"/>
                  </a:solidFill>
                  <a:latin typeface="Times New Roman" pitchFamily="18" charset="0"/>
                  <a:ea typeface="Calibri" pitchFamily="34" charset="0"/>
                  <a:cs typeface="Times New Roman" pitchFamily="18" charset="0"/>
                </a:rPr>
                <a:t>Страхователь (работодатель)</a:t>
              </a:r>
              <a:endParaRPr lang="ru-RU" altLang="ru-RU" sz="2200" dirty="0">
                <a:solidFill>
                  <a:srgbClr val="000000"/>
                </a:solidFill>
                <a:latin typeface="Times New Roman" pitchFamily="18" charset="0"/>
                <a:ea typeface="Calibri" pitchFamily="34" charset="0"/>
                <a:cs typeface="Times New Roman" pitchFamily="18" charset="0"/>
              </a:endParaRPr>
            </a:p>
            <a:p>
              <a:pPr eaLnBrk="1" hangingPunct="1">
                <a:lnSpc>
                  <a:spcPct val="107000"/>
                </a:lnSpc>
                <a:spcBef>
                  <a:spcPct val="50000"/>
                </a:spcBef>
                <a:spcAft>
                  <a:spcPts val="600"/>
                </a:spcAft>
                <a:buClrTx/>
                <a:buSzTx/>
                <a:buFontTx/>
                <a:buNone/>
              </a:pPr>
              <a:r>
                <a:rPr lang="ru-RU" altLang="ru-RU" sz="1100" dirty="0">
                  <a:solidFill>
                    <a:srgbClr val="000000"/>
                  </a:solidFill>
                  <a:latin typeface="Times New Roman" pitchFamily="18" charset="0"/>
                  <a:ea typeface="Calibri" pitchFamily="34" charset="0"/>
                  <a:cs typeface="Times New Roman" pitchFamily="18" charset="0"/>
                </a:rPr>
                <a:t> </a:t>
              </a:r>
              <a:endParaRPr lang="ru-RU" altLang="ru-RU" sz="900" dirty="0">
                <a:solidFill>
                  <a:srgbClr val="000000"/>
                </a:solidFill>
                <a:latin typeface="Times New Roman" pitchFamily="18" charset="0"/>
                <a:ea typeface="Calibri" pitchFamily="34" charset="0"/>
                <a:cs typeface="Times New Roman" pitchFamily="18" charset="0"/>
              </a:endParaRPr>
            </a:p>
            <a:p>
              <a:pPr eaLnBrk="1" hangingPunct="1">
                <a:lnSpc>
                  <a:spcPct val="107000"/>
                </a:lnSpc>
                <a:spcBef>
                  <a:spcPct val="50000"/>
                </a:spcBef>
                <a:spcAft>
                  <a:spcPts val="600"/>
                </a:spcAft>
                <a:buClrTx/>
                <a:buSzTx/>
                <a:buFontTx/>
                <a:buNone/>
              </a:pPr>
              <a:r>
                <a:rPr lang="ru-RU" altLang="ru-RU" sz="1100" dirty="0">
                  <a:solidFill>
                    <a:srgbClr val="000000"/>
                  </a:solidFill>
                  <a:latin typeface="Times New Roman" pitchFamily="18" charset="0"/>
                  <a:ea typeface="Calibri" pitchFamily="34" charset="0"/>
                  <a:cs typeface="Times New Roman" pitchFamily="18" charset="0"/>
                </a:rPr>
                <a:t> </a:t>
              </a:r>
              <a:endParaRPr lang="ru-RU" altLang="ru-RU" sz="900" dirty="0">
                <a:solidFill>
                  <a:srgbClr val="000000"/>
                </a:solidFill>
                <a:latin typeface="Times New Roman" pitchFamily="18" charset="0"/>
                <a:ea typeface="Calibri" pitchFamily="34" charset="0"/>
                <a:cs typeface="Times New Roman" pitchFamily="18" charset="0"/>
              </a:endParaRPr>
            </a:p>
          </p:txBody>
        </p:sp>
        <p:sp>
          <p:nvSpPr>
            <p:cNvPr id="32778" name="Text Box 5"/>
            <p:cNvSpPr txBox="1">
              <a:spLocks noChangeArrowheads="1"/>
            </p:cNvSpPr>
            <p:nvPr/>
          </p:nvSpPr>
          <p:spPr bwMode="auto">
            <a:xfrm>
              <a:off x="1829806" y="6479649"/>
              <a:ext cx="3392495" cy="786958"/>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7000"/>
                </a:lnSpc>
                <a:spcBef>
                  <a:spcPts val="0"/>
                </a:spcBef>
                <a:spcAft>
                  <a:spcPts val="0"/>
                </a:spcAft>
                <a:buClrTx/>
                <a:buSzTx/>
                <a:buFontTx/>
                <a:buNone/>
              </a:pPr>
              <a:r>
                <a:rPr lang="ru-RU" altLang="ru-RU" sz="1800" b="1" dirty="0" smtClean="0">
                  <a:solidFill>
                    <a:srgbClr val="000000"/>
                  </a:solidFill>
                  <a:latin typeface="Times New Roman" pitchFamily="18" charset="0"/>
                  <a:ea typeface="Calibri" pitchFamily="34" charset="0"/>
                  <a:cs typeface="Times New Roman" pitchFamily="18" charset="0"/>
                </a:rPr>
                <a:t>Сбор и обработка данных в ФСС</a:t>
              </a:r>
              <a:endParaRPr lang="ru-RU" altLang="ru-RU" sz="1800" dirty="0">
                <a:solidFill>
                  <a:srgbClr val="000000"/>
                </a:solidFill>
                <a:latin typeface="Times New Roman" pitchFamily="18" charset="0"/>
                <a:ea typeface="Calibri" pitchFamily="34" charset="0"/>
                <a:cs typeface="Times New Roman" pitchFamily="18" charset="0"/>
              </a:endParaRPr>
            </a:p>
            <a:p>
              <a:pPr eaLnBrk="1" hangingPunct="1">
                <a:lnSpc>
                  <a:spcPct val="107000"/>
                </a:lnSpc>
                <a:spcBef>
                  <a:spcPct val="50000"/>
                </a:spcBef>
                <a:spcAft>
                  <a:spcPts val="600"/>
                </a:spcAft>
                <a:buClrTx/>
                <a:buSzTx/>
                <a:buFontTx/>
                <a:buNone/>
              </a:pPr>
              <a:r>
                <a:rPr lang="ru-RU" altLang="ru-RU" sz="1100" dirty="0">
                  <a:solidFill>
                    <a:srgbClr val="000000"/>
                  </a:solidFill>
                  <a:latin typeface="Times New Roman" pitchFamily="18" charset="0"/>
                  <a:ea typeface="Calibri" pitchFamily="34" charset="0"/>
                  <a:cs typeface="Times New Roman" pitchFamily="18" charset="0"/>
                </a:rPr>
                <a:t> </a:t>
              </a:r>
              <a:endParaRPr lang="ru-RU" altLang="ru-RU" sz="900" dirty="0">
                <a:solidFill>
                  <a:srgbClr val="000000"/>
                </a:solidFill>
                <a:latin typeface="Times New Roman" pitchFamily="18" charset="0"/>
                <a:ea typeface="Calibri" pitchFamily="34" charset="0"/>
                <a:cs typeface="Times New Roman" pitchFamily="18" charset="0"/>
              </a:endParaRPr>
            </a:p>
          </p:txBody>
        </p:sp>
        <p:sp>
          <p:nvSpPr>
            <p:cNvPr id="32780" name="Text Box 7"/>
            <p:cNvSpPr txBox="1">
              <a:spLocks noChangeArrowheads="1"/>
            </p:cNvSpPr>
            <p:nvPr/>
          </p:nvSpPr>
          <p:spPr bwMode="auto">
            <a:xfrm>
              <a:off x="-49623" y="2919171"/>
              <a:ext cx="2100007" cy="1512032"/>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0000"/>
                </a:lnSpc>
                <a:spcBef>
                  <a:spcPts val="0"/>
                </a:spcBef>
                <a:spcAft>
                  <a:spcPts val="0"/>
                </a:spcAft>
                <a:buClrTx/>
                <a:buSzTx/>
                <a:buFontTx/>
                <a:buNone/>
              </a:pPr>
              <a:r>
                <a:rPr lang="ru-RU" altLang="ru-RU" sz="1800" b="1" dirty="0" smtClean="0">
                  <a:solidFill>
                    <a:srgbClr val="000000"/>
                  </a:solidFill>
                  <a:latin typeface="Times New Roman" pitchFamily="18" charset="0"/>
                  <a:ea typeface="Calibri" pitchFamily="34" charset="0"/>
                  <a:cs typeface="Times New Roman" pitchFamily="18" charset="0"/>
                </a:rPr>
                <a:t>Бесплатная </a:t>
              </a:r>
              <a:r>
                <a:rPr lang="ru-RU" altLang="ru-RU" sz="1800" b="1" dirty="0">
                  <a:solidFill>
                    <a:srgbClr val="000000"/>
                  </a:solidFill>
                  <a:latin typeface="Times New Roman" pitchFamily="18" charset="0"/>
                  <a:ea typeface="Calibri" pitchFamily="34" charset="0"/>
                  <a:cs typeface="Times New Roman" pitchFamily="18" charset="0"/>
                </a:rPr>
                <a:t>программа </a:t>
              </a:r>
              <a:r>
                <a:rPr lang="ru-RU" altLang="ru-RU" sz="1800" b="1" dirty="0" smtClean="0">
                  <a:solidFill>
                    <a:srgbClr val="000000"/>
                  </a:solidFill>
                  <a:latin typeface="Times New Roman" pitchFamily="18" charset="0"/>
                  <a:ea typeface="Calibri" pitchFamily="34" charset="0"/>
                  <a:cs typeface="Times New Roman" pitchFamily="18" charset="0"/>
                </a:rPr>
                <a:t>«АРМ подготовки расчетов ФСС»</a:t>
              </a:r>
              <a:endParaRPr lang="ru-RU" altLang="ru-RU" sz="1800" dirty="0">
                <a:solidFill>
                  <a:srgbClr val="000000"/>
                </a:solidFill>
                <a:latin typeface="Times New Roman" pitchFamily="18" charset="0"/>
                <a:ea typeface="Calibri" pitchFamily="34" charset="0"/>
                <a:cs typeface="Times New Roman" pitchFamily="18" charset="0"/>
              </a:endParaRPr>
            </a:p>
          </p:txBody>
        </p:sp>
        <p:sp>
          <p:nvSpPr>
            <p:cNvPr id="32781" name="Text Box 9"/>
            <p:cNvSpPr txBox="1">
              <a:spLocks noChangeArrowheads="1"/>
            </p:cNvSpPr>
            <p:nvPr/>
          </p:nvSpPr>
          <p:spPr bwMode="auto">
            <a:xfrm>
              <a:off x="4807600" y="2956224"/>
              <a:ext cx="1892581" cy="1474979"/>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0000"/>
                </a:lnSpc>
                <a:spcBef>
                  <a:spcPts val="0"/>
                </a:spcBef>
                <a:spcAft>
                  <a:spcPts val="0"/>
                </a:spcAft>
                <a:buClrTx/>
                <a:buSzTx/>
                <a:buFontTx/>
                <a:buNone/>
              </a:pPr>
              <a:r>
                <a:rPr lang="ru-RU" altLang="ru-RU" sz="1800" b="1" dirty="0" smtClean="0">
                  <a:solidFill>
                    <a:srgbClr val="000000"/>
                  </a:solidFill>
                  <a:latin typeface="Times New Roman" pitchFamily="18" charset="0"/>
                  <a:ea typeface="Calibri" pitchFamily="34" charset="0"/>
                  <a:cs typeface="Times New Roman" pitchFamily="18" charset="0"/>
                </a:rPr>
                <a:t>Собственные программы</a:t>
              </a:r>
              <a:endParaRPr lang="ru-RU" altLang="ru-RU" sz="1800" dirty="0">
                <a:solidFill>
                  <a:srgbClr val="000000"/>
                </a:solidFill>
                <a:latin typeface="Times New Roman" pitchFamily="18" charset="0"/>
                <a:ea typeface="Calibri" pitchFamily="34" charset="0"/>
                <a:cs typeface="Times New Roman" pitchFamily="18" charset="0"/>
              </a:endParaRPr>
            </a:p>
          </p:txBody>
        </p:sp>
        <p:sp>
          <p:nvSpPr>
            <p:cNvPr id="32782" name="Text Box 10"/>
            <p:cNvSpPr txBox="1">
              <a:spLocks noChangeArrowheads="1"/>
            </p:cNvSpPr>
            <p:nvPr/>
          </p:nvSpPr>
          <p:spPr bwMode="auto">
            <a:xfrm>
              <a:off x="134313" y="4934751"/>
              <a:ext cx="6313267" cy="636568"/>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7000"/>
                </a:lnSpc>
                <a:spcBef>
                  <a:spcPct val="50000"/>
                </a:spcBef>
                <a:spcAft>
                  <a:spcPts val="600"/>
                </a:spcAft>
                <a:buClrTx/>
                <a:buSzTx/>
                <a:buFontTx/>
                <a:buNone/>
              </a:pPr>
              <a:r>
                <a:rPr lang="ru-RU" altLang="ru-RU" sz="1800" b="1" dirty="0">
                  <a:solidFill>
                    <a:srgbClr val="000000"/>
                  </a:solidFill>
                  <a:latin typeface="Times New Roman" pitchFamily="18" charset="0"/>
                  <a:ea typeface="Calibri" pitchFamily="34" charset="0"/>
                  <a:cs typeface="Times New Roman" pitchFamily="18" charset="0"/>
                </a:rPr>
                <a:t>Шлюз приема документов с ЭЦП   (</a:t>
              </a:r>
              <a:r>
                <a:rPr lang="ru-RU" altLang="ru-RU" sz="1800" b="1" i="1" dirty="0">
                  <a:solidFill>
                    <a:srgbClr val="FF0000"/>
                  </a:solidFill>
                  <a:latin typeface="Times New Roman" pitchFamily="18" charset="0"/>
                  <a:ea typeface="Calibri" pitchFamily="34" charset="0"/>
                  <a:cs typeface="Times New Roman" pitchFamily="18" charset="0"/>
                </a:rPr>
                <a:t>http://docs.fss.ru</a:t>
              </a:r>
              <a:r>
                <a:rPr lang="ru-RU" altLang="ru-RU" sz="1800" b="1" dirty="0">
                  <a:solidFill>
                    <a:srgbClr val="000000"/>
                  </a:solidFill>
                  <a:latin typeface="Times New Roman" pitchFamily="18" charset="0"/>
                  <a:ea typeface="Calibri" pitchFamily="34" charset="0"/>
                  <a:cs typeface="Times New Roman" pitchFamily="18" charset="0"/>
                </a:rPr>
                <a:t>)</a:t>
              </a:r>
              <a:endParaRPr lang="ru-RU" altLang="ru-RU" sz="1800" dirty="0">
                <a:solidFill>
                  <a:srgbClr val="000000"/>
                </a:solidFill>
                <a:latin typeface="Times New Roman" pitchFamily="18" charset="0"/>
                <a:ea typeface="Calibri" pitchFamily="34" charset="0"/>
                <a:cs typeface="Times New Roman" pitchFamily="18" charset="0"/>
              </a:endParaRPr>
            </a:p>
            <a:p>
              <a:pPr algn="ctr" eaLnBrk="1" hangingPunct="1">
                <a:lnSpc>
                  <a:spcPct val="107000"/>
                </a:lnSpc>
                <a:spcBef>
                  <a:spcPct val="50000"/>
                </a:spcBef>
                <a:spcAft>
                  <a:spcPts val="600"/>
                </a:spcAft>
                <a:buClrTx/>
                <a:buSzTx/>
                <a:buFontTx/>
                <a:buNone/>
              </a:pPr>
              <a:endParaRPr lang="ru-RU" altLang="ru-RU" sz="1800" dirty="0">
                <a:solidFill>
                  <a:srgbClr val="000000"/>
                </a:solidFill>
                <a:latin typeface="Times New Roman" pitchFamily="18" charset="0"/>
                <a:ea typeface="Calibri" pitchFamily="34" charset="0"/>
                <a:cs typeface="Times New Roman" pitchFamily="18" charset="0"/>
              </a:endParaRPr>
            </a:p>
          </p:txBody>
        </p:sp>
        <p:cxnSp>
          <p:nvCxnSpPr>
            <p:cNvPr id="32783" name="Line 13"/>
            <p:cNvCxnSpPr>
              <a:cxnSpLocks noChangeShapeType="1"/>
            </p:cNvCxnSpPr>
            <p:nvPr/>
          </p:nvCxnSpPr>
          <p:spPr bwMode="auto">
            <a:xfrm flipH="1">
              <a:off x="3429888" y="5561170"/>
              <a:ext cx="224" cy="536231"/>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2784" name="Text Box 14"/>
            <p:cNvSpPr txBox="1">
              <a:spLocks noChangeArrowheads="1"/>
            </p:cNvSpPr>
            <p:nvPr/>
          </p:nvSpPr>
          <p:spPr bwMode="auto">
            <a:xfrm>
              <a:off x="1714607" y="1441949"/>
              <a:ext cx="3331375" cy="571807"/>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7000"/>
                </a:lnSpc>
                <a:spcBef>
                  <a:spcPct val="50000"/>
                </a:spcBef>
                <a:spcAft>
                  <a:spcPts val="600"/>
                </a:spcAft>
                <a:buClrTx/>
                <a:buSzTx/>
                <a:buFontTx/>
                <a:buNone/>
              </a:pPr>
              <a:r>
                <a:rPr lang="ru-RU" altLang="ru-RU" sz="1800" b="1" dirty="0" smtClean="0">
                  <a:solidFill>
                    <a:srgbClr val="000000"/>
                  </a:solidFill>
                  <a:latin typeface="Times New Roman" pitchFamily="18" charset="0"/>
                  <a:ea typeface="Calibri" pitchFamily="34" charset="0"/>
                  <a:cs typeface="Times New Roman" pitchFamily="18" charset="0"/>
                </a:rPr>
                <a:t>Электронный реестр</a:t>
              </a:r>
              <a:endParaRPr lang="ru-RU" altLang="ru-RU" sz="1800" dirty="0">
                <a:solidFill>
                  <a:srgbClr val="000000"/>
                </a:solidFill>
                <a:latin typeface="Times New Roman" pitchFamily="18" charset="0"/>
                <a:ea typeface="Calibri" pitchFamily="34" charset="0"/>
                <a:cs typeface="Times New Roman" pitchFamily="18" charset="0"/>
              </a:endParaRPr>
            </a:p>
            <a:p>
              <a:pPr eaLnBrk="1" hangingPunct="1">
                <a:lnSpc>
                  <a:spcPct val="107000"/>
                </a:lnSpc>
                <a:spcBef>
                  <a:spcPct val="50000"/>
                </a:spcBef>
                <a:spcAft>
                  <a:spcPts val="600"/>
                </a:spcAft>
                <a:buClrTx/>
                <a:buSzTx/>
                <a:buFontTx/>
                <a:buNone/>
              </a:pPr>
              <a:r>
                <a:rPr lang="ru-RU" altLang="ru-RU" sz="900" dirty="0">
                  <a:solidFill>
                    <a:srgbClr val="000000"/>
                  </a:solidFill>
                  <a:latin typeface="Times New Roman" pitchFamily="18" charset="0"/>
                  <a:ea typeface="Calibri" pitchFamily="34" charset="0"/>
                  <a:cs typeface="Times New Roman" pitchFamily="18" charset="0"/>
                </a:rPr>
                <a:t> </a:t>
              </a:r>
            </a:p>
          </p:txBody>
        </p:sp>
        <p:cxnSp>
          <p:nvCxnSpPr>
            <p:cNvPr id="32785" name="Line 16"/>
            <p:cNvCxnSpPr>
              <a:cxnSpLocks noChangeShapeType="1"/>
              <a:stCxn id="32784" idx="2"/>
            </p:cNvCxnSpPr>
            <p:nvPr/>
          </p:nvCxnSpPr>
          <p:spPr bwMode="auto">
            <a:xfrm>
              <a:off x="3380292" y="2013756"/>
              <a:ext cx="2365016" cy="86591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2786" name="Line 17"/>
            <p:cNvCxnSpPr>
              <a:cxnSpLocks noChangeShapeType="1"/>
              <a:stCxn id="32777" idx="2"/>
            </p:cNvCxnSpPr>
            <p:nvPr/>
          </p:nvCxnSpPr>
          <p:spPr bwMode="auto">
            <a:xfrm>
              <a:off x="3359245" y="861173"/>
              <a:ext cx="8796" cy="595432"/>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2790" name="Line 27"/>
            <p:cNvCxnSpPr>
              <a:cxnSpLocks noChangeShapeType="1"/>
            </p:cNvCxnSpPr>
            <p:nvPr/>
          </p:nvCxnSpPr>
          <p:spPr bwMode="auto">
            <a:xfrm>
              <a:off x="1084908" y="4431203"/>
              <a:ext cx="0" cy="50354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24" name="Прямая со стрелкой 23"/>
            <p:cNvCxnSpPr>
              <a:stCxn id="32784" idx="2"/>
            </p:cNvCxnSpPr>
            <p:nvPr/>
          </p:nvCxnSpPr>
          <p:spPr>
            <a:xfrm flipH="1">
              <a:off x="1325358" y="2013757"/>
              <a:ext cx="2054937" cy="851629"/>
            </a:xfrm>
            <a:prstGeom prst="straightConnector1">
              <a:avLst/>
            </a:prstGeom>
            <a:ln w="12700"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2773" name="Rectangle 32"/>
          <p:cNvSpPr>
            <a:spLocks noChangeArrowheads="1"/>
          </p:cNvSpPr>
          <p:nvPr/>
        </p:nvSpPr>
        <p:spPr bwMode="auto">
          <a:xfrm>
            <a:off x="0" y="9823450"/>
            <a:ext cx="1614963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nchor="ctr">
            <a:spAutoFit/>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spcBef>
                <a:spcPct val="50000"/>
              </a:spcBef>
              <a:buClrTx/>
              <a:buSzTx/>
              <a:buFontTx/>
              <a:buNone/>
            </a:pPr>
            <a:endParaRPr lang="ru-RU" altLang="ru-RU" sz="1800">
              <a:solidFill>
                <a:srgbClr val="000000"/>
              </a:solidFill>
              <a:latin typeface="Calibri" pitchFamily="34" charset="0"/>
            </a:endParaRPr>
          </a:p>
        </p:txBody>
      </p:sp>
      <p:cxnSp>
        <p:nvCxnSpPr>
          <p:cNvPr id="32774" name="Line 17"/>
          <p:cNvCxnSpPr>
            <a:cxnSpLocks noChangeShapeType="1"/>
            <a:endCxn id="26" idx="0"/>
          </p:cNvCxnSpPr>
          <p:nvPr/>
        </p:nvCxnSpPr>
        <p:spPr bwMode="auto">
          <a:xfrm flipH="1">
            <a:off x="2167773" y="5805377"/>
            <a:ext cx="2489288" cy="25105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26" name="Text Box 6"/>
          <p:cNvSpPr txBox="1">
            <a:spLocks noChangeArrowheads="1"/>
          </p:cNvSpPr>
          <p:nvPr/>
        </p:nvSpPr>
        <p:spPr bwMode="auto">
          <a:xfrm>
            <a:off x="591638" y="6056432"/>
            <a:ext cx="3152270" cy="432908"/>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7000"/>
              </a:lnSpc>
              <a:spcBef>
                <a:spcPts val="0"/>
              </a:spcBef>
              <a:spcAft>
                <a:spcPts val="0"/>
              </a:spcAft>
              <a:buClrTx/>
              <a:buSzTx/>
              <a:buFontTx/>
              <a:buNone/>
            </a:pPr>
            <a:r>
              <a:rPr lang="ru-RU" altLang="ru-RU" sz="1800" b="1" dirty="0" smtClean="0">
                <a:solidFill>
                  <a:srgbClr val="000000"/>
                </a:solidFill>
                <a:latin typeface="Times New Roman" pitchFamily="18" charset="0"/>
                <a:ea typeface="Calibri" pitchFamily="34" charset="0"/>
                <a:cs typeface="Times New Roman" pitchFamily="18" charset="0"/>
              </a:rPr>
              <a:t>Банк</a:t>
            </a:r>
            <a:endParaRPr lang="ru-RU" altLang="ru-RU" sz="1800" dirty="0">
              <a:solidFill>
                <a:srgbClr val="000000"/>
              </a:solidFill>
              <a:latin typeface="Times New Roman" pitchFamily="18" charset="0"/>
              <a:ea typeface="Calibri" pitchFamily="34" charset="0"/>
              <a:cs typeface="Times New Roman" pitchFamily="18" charset="0"/>
            </a:endParaRPr>
          </a:p>
          <a:p>
            <a:pPr algn="ctr" eaLnBrk="1" hangingPunct="1">
              <a:lnSpc>
                <a:spcPct val="107000"/>
              </a:lnSpc>
              <a:spcBef>
                <a:spcPct val="50000"/>
              </a:spcBef>
              <a:spcAft>
                <a:spcPts val="600"/>
              </a:spcAft>
              <a:buClrTx/>
              <a:buSzTx/>
              <a:buFontTx/>
              <a:buNone/>
            </a:pPr>
            <a:endParaRPr lang="ru-RU" altLang="ru-RU" sz="1500" b="1" dirty="0">
              <a:solidFill>
                <a:srgbClr val="FF0000"/>
              </a:solidFill>
              <a:latin typeface="Times New Roman" pitchFamily="18" charset="0"/>
              <a:ea typeface="Calibri" pitchFamily="34" charset="0"/>
              <a:cs typeface="Times New Roman" pitchFamily="18" charset="0"/>
            </a:endParaRPr>
          </a:p>
        </p:txBody>
      </p:sp>
      <p:sp>
        <p:nvSpPr>
          <p:cNvPr id="27" name="Text Box 7"/>
          <p:cNvSpPr txBox="1">
            <a:spLocks noChangeArrowheads="1"/>
          </p:cNvSpPr>
          <p:nvPr/>
        </p:nvSpPr>
        <p:spPr bwMode="auto">
          <a:xfrm>
            <a:off x="3239852" y="1931059"/>
            <a:ext cx="2939399" cy="951558"/>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0000"/>
              </a:lnSpc>
              <a:spcBef>
                <a:spcPts val="0"/>
              </a:spcBef>
              <a:spcAft>
                <a:spcPts val="0"/>
              </a:spcAft>
              <a:buClrTx/>
              <a:buSzTx/>
              <a:buNone/>
            </a:pPr>
            <a:r>
              <a:rPr lang="ru-RU" altLang="ru-RU" sz="1800" b="1" dirty="0" smtClean="0">
                <a:solidFill>
                  <a:srgbClr val="000000"/>
                </a:solidFill>
                <a:latin typeface="Times New Roman" pitchFamily="18" charset="0"/>
                <a:ea typeface="Calibri" pitchFamily="34" charset="0"/>
                <a:cs typeface="Times New Roman" pitchFamily="18" charset="0"/>
              </a:rPr>
              <a:t>Программное обеспечение </a:t>
            </a:r>
            <a:r>
              <a:rPr lang="ru-RU" altLang="ru-RU" sz="1800" b="1" dirty="0" err="1" smtClean="0">
                <a:solidFill>
                  <a:srgbClr val="000000"/>
                </a:solidFill>
                <a:latin typeface="Times New Roman" pitchFamily="18" charset="0"/>
                <a:ea typeface="Calibri" pitchFamily="34" charset="0"/>
                <a:cs typeface="Times New Roman" pitchFamily="18" charset="0"/>
              </a:rPr>
              <a:t>спецоператоров</a:t>
            </a:r>
            <a:r>
              <a:rPr lang="ru-RU" altLang="ru-RU" sz="1800" b="1" dirty="0">
                <a:solidFill>
                  <a:srgbClr val="000000"/>
                </a:solidFill>
                <a:latin typeface="Times New Roman" pitchFamily="18" charset="0"/>
                <a:ea typeface="Calibri" pitchFamily="34" charset="0"/>
                <a:cs typeface="Times New Roman" pitchFamily="18" charset="0"/>
              </a:rPr>
              <a:t> </a:t>
            </a:r>
            <a:r>
              <a:rPr lang="ru-RU" altLang="ru-RU" sz="1800" b="1" dirty="0" smtClean="0">
                <a:solidFill>
                  <a:srgbClr val="000000"/>
                </a:solidFill>
                <a:latin typeface="Times New Roman" pitchFamily="18" charset="0"/>
                <a:ea typeface="Calibri" pitchFamily="34" charset="0"/>
                <a:cs typeface="Times New Roman" pitchFamily="18" charset="0"/>
              </a:rPr>
              <a:t> связи (1С</a:t>
            </a:r>
            <a:r>
              <a:rPr lang="ru-RU" altLang="ru-RU" sz="1800" b="1" dirty="0">
                <a:solidFill>
                  <a:srgbClr val="000000"/>
                </a:solidFill>
                <a:latin typeface="Times New Roman" pitchFamily="18" charset="0"/>
                <a:ea typeface="Calibri" pitchFamily="34" charset="0"/>
                <a:cs typeface="Times New Roman" pitchFamily="18" charset="0"/>
              </a:rPr>
              <a:t>, </a:t>
            </a:r>
            <a:r>
              <a:rPr lang="ru-RU" altLang="ru-RU" sz="1800" b="1" dirty="0" err="1">
                <a:solidFill>
                  <a:srgbClr val="000000"/>
                </a:solidFill>
                <a:latin typeface="Times New Roman" pitchFamily="18" charset="0"/>
                <a:ea typeface="Calibri" pitchFamily="34" charset="0"/>
                <a:cs typeface="Times New Roman" pitchFamily="18" charset="0"/>
              </a:rPr>
              <a:t>СБиС</a:t>
            </a:r>
            <a:r>
              <a:rPr lang="ru-RU" altLang="ru-RU" sz="1800" b="1" dirty="0">
                <a:solidFill>
                  <a:srgbClr val="000000"/>
                </a:solidFill>
                <a:latin typeface="Times New Roman" pitchFamily="18" charset="0"/>
                <a:ea typeface="Calibri" pitchFamily="34" charset="0"/>
                <a:cs typeface="Times New Roman" pitchFamily="18" charset="0"/>
              </a:rPr>
              <a:t>, Контур и </a:t>
            </a:r>
            <a:r>
              <a:rPr lang="ru-RU" altLang="ru-RU" sz="1800" b="1" dirty="0" err="1">
                <a:solidFill>
                  <a:srgbClr val="000000"/>
                </a:solidFill>
                <a:latin typeface="Times New Roman" pitchFamily="18" charset="0"/>
                <a:ea typeface="Calibri" pitchFamily="34" charset="0"/>
                <a:cs typeface="Times New Roman" pitchFamily="18" charset="0"/>
              </a:rPr>
              <a:t>т.д</a:t>
            </a:r>
            <a:r>
              <a:rPr lang="ru-RU" altLang="ru-RU" sz="1800" b="1" dirty="0">
                <a:solidFill>
                  <a:srgbClr val="000000"/>
                </a:solidFill>
                <a:latin typeface="Times New Roman" pitchFamily="18" charset="0"/>
                <a:ea typeface="Calibri" pitchFamily="34" charset="0"/>
                <a:cs typeface="Times New Roman" pitchFamily="18" charset="0"/>
              </a:rPr>
              <a:t>)</a:t>
            </a:r>
            <a:endParaRPr lang="ru-RU" altLang="ru-RU" sz="1800" dirty="0">
              <a:solidFill>
                <a:srgbClr val="000000"/>
              </a:solidFill>
              <a:latin typeface="Times New Roman" pitchFamily="18" charset="0"/>
              <a:ea typeface="Calibri" pitchFamily="34" charset="0"/>
              <a:cs typeface="Times New Roman" pitchFamily="18" charset="0"/>
            </a:endParaRPr>
          </a:p>
          <a:p>
            <a:pPr algn="ctr" eaLnBrk="1" hangingPunct="1">
              <a:lnSpc>
                <a:spcPct val="100000"/>
              </a:lnSpc>
              <a:spcBef>
                <a:spcPts val="0"/>
              </a:spcBef>
              <a:spcAft>
                <a:spcPts val="0"/>
              </a:spcAft>
              <a:buClrTx/>
              <a:buSzTx/>
              <a:buFontTx/>
              <a:buNone/>
            </a:pPr>
            <a:endParaRPr lang="ru-RU" altLang="ru-RU" sz="1800" dirty="0">
              <a:solidFill>
                <a:srgbClr val="000000"/>
              </a:solidFill>
              <a:latin typeface="Times New Roman" pitchFamily="18" charset="0"/>
              <a:ea typeface="Calibri" pitchFamily="34" charset="0"/>
              <a:cs typeface="Times New Roman" pitchFamily="18" charset="0"/>
            </a:endParaRPr>
          </a:p>
        </p:txBody>
      </p:sp>
      <p:cxnSp>
        <p:nvCxnSpPr>
          <p:cNvPr id="30" name="Line 16"/>
          <p:cNvCxnSpPr>
            <a:cxnSpLocks noChangeShapeType="1"/>
            <a:stCxn id="32784" idx="2"/>
          </p:cNvCxnSpPr>
          <p:nvPr/>
        </p:nvCxnSpPr>
        <p:spPr bwMode="auto">
          <a:xfrm>
            <a:off x="4616423" y="1342388"/>
            <a:ext cx="10168" cy="58194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3" name="Line 27"/>
          <p:cNvCxnSpPr>
            <a:cxnSpLocks noChangeShapeType="1"/>
          </p:cNvCxnSpPr>
          <p:nvPr/>
        </p:nvCxnSpPr>
        <p:spPr bwMode="auto">
          <a:xfrm>
            <a:off x="7715887" y="2902766"/>
            <a:ext cx="0" cy="32082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45" name="Line 27"/>
          <p:cNvCxnSpPr>
            <a:cxnSpLocks noChangeShapeType="1"/>
          </p:cNvCxnSpPr>
          <p:nvPr/>
        </p:nvCxnSpPr>
        <p:spPr bwMode="auto">
          <a:xfrm>
            <a:off x="4653626" y="2874604"/>
            <a:ext cx="0" cy="320826"/>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1" name="Text Box 6"/>
          <p:cNvSpPr txBox="1">
            <a:spLocks noChangeArrowheads="1"/>
          </p:cNvSpPr>
          <p:nvPr/>
        </p:nvSpPr>
        <p:spPr bwMode="auto">
          <a:xfrm>
            <a:off x="3239852" y="5333550"/>
            <a:ext cx="3060340" cy="471828"/>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7000"/>
              </a:lnSpc>
              <a:spcBef>
                <a:spcPts val="0"/>
              </a:spcBef>
              <a:spcAft>
                <a:spcPts val="0"/>
              </a:spcAft>
              <a:buClrTx/>
              <a:buSzTx/>
              <a:buFontTx/>
              <a:buNone/>
            </a:pPr>
            <a:r>
              <a:rPr lang="ru-RU" altLang="ru-RU" sz="1800" b="1" dirty="0" smtClean="0">
                <a:solidFill>
                  <a:srgbClr val="000000"/>
                </a:solidFill>
                <a:latin typeface="Times New Roman" pitchFamily="18" charset="0"/>
                <a:ea typeface="Calibri" pitchFamily="34" charset="0"/>
                <a:cs typeface="Times New Roman" pitchFamily="18" charset="0"/>
              </a:rPr>
              <a:t>Выплата пособия</a:t>
            </a:r>
            <a:endParaRPr lang="ru-RU" altLang="ru-RU" sz="1800" dirty="0">
              <a:solidFill>
                <a:srgbClr val="000000"/>
              </a:solidFill>
              <a:latin typeface="Times New Roman" pitchFamily="18" charset="0"/>
              <a:ea typeface="Calibri" pitchFamily="34" charset="0"/>
              <a:cs typeface="Times New Roman" pitchFamily="18" charset="0"/>
            </a:endParaRPr>
          </a:p>
          <a:p>
            <a:pPr algn="ctr" eaLnBrk="1" hangingPunct="1">
              <a:lnSpc>
                <a:spcPct val="107000"/>
              </a:lnSpc>
              <a:spcBef>
                <a:spcPct val="50000"/>
              </a:spcBef>
              <a:spcAft>
                <a:spcPts val="600"/>
              </a:spcAft>
              <a:buClrTx/>
              <a:buSzTx/>
              <a:buFontTx/>
              <a:buNone/>
            </a:pPr>
            <a:endParaRPr lang="ru-RU" altLang="ru-RU" sz="1500" b="1" dirty="0">
              <a:solidFill>
                <a:srgbClr val="FF0000"/>
              </a:solidFill>
              <a:latin typeface="Times New Roman" pitchFamily="18" charset="0"/>
              <a:ea typeface="Calibri" pitchFamily="34" charset="0"/>
              <a:cs typeface="Times New Roman" pitchFamily="18" charset="0"/>
            </a:endParaRPr>
          </a:p>
        </p:txBody>
      </p:sp>
      <p:cxnSp>
        <p:nvCxnSpPr>
          <p:cNvPr id="52" name="Line 17"/>
          <p:cNvCxnSpPr>
            <a:cxnSpLocks noChangeShapeType="1"/>
          </p:cNvCxnSpPr>
          <p:nvPr/>
        </p:nvCxnSpPr>
        <p:spPr bwMode="auto">
          <a:xfrm flipH="1">
            <a:off x="4651503" y="5049180"/>
            <a:ext cx="2123" cy="286087"/>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53" name="Text Box 6"/>
          <p:cNvSpPr txBox="1">
            <a:spLocks noChangeArrowheads="1"/>
          </p:cNvSpPr>
          <p:nvPr/>
        </p:nvSpPr>
        <p:spPr bwMode="auto">
          <a:xfrm>
            <a:off x="5652120" y="6078183"/>
            <a:ext cx="3096344" cy="411157"/>
          </a:xfrm>
          <a:prstGeom prst="rect">
            <a:avLst/>
          </a:prstGeom>
          <a:solidFill>
            <a:srgbClr val="FFFFFF"/>
          </a:solidFill>
          <a:ln w="9525">
            <a:solidFill>
              <a:srgbClr val="000000"/>
            </a:solidFill>
            <a:miter lim="800000"/>
            <a:headEnd/>
            <a:tailEnd/>
          </a:ln>
        </p:spPr>
        <p:txBody>
          <a:bodyPr/>
          <a:lstStyle>
            <a:lvl1pPr defTabSz="684213">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defTabSz="684213">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defTabSz="684213">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defTabSz="684213">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defTabSz="684213">
              <a:spcBef>
                <a:spcPct val="20000"/>
              </a:spcBef>
              <a:buClr>
                <a:schemeClr val="bg2"/>
              </a:buClr>
              <a:buFont typeface="Wingdings" pitchFamily="2" charset="2"/>
              <a:buChar char="§"/>
              <a:defRPr sz="2000">
                <a:solidFill>
                  <a:schemeClr val="tx1"/>
                </a:solidFill>
                <a:latin typeface="Arial" charset="0"/>
              </a:defRPr>
            </a:lvl5pPr>
            <a:lvl6pPr marL="25146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defTabSz="684213"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eaLnBrk="1" hangingPunct="1">
              <a:lnSpc>
                <a:spcPct val="107000"/>
              </a:lnSpc>
              <a:spcBef>
                <a:spcPts val="0"/>
              </a:spcBef>
              <a:spcAft>
                <a:spcPts val="0"/>
              </a:spcAft>
              <a:buClrTx/>
              <a:buSzTx/>
              <a:buFontTx/>
              <a:buNone/>
            </a:pPr>
            <a:r>
              <a:rPr lang="ru-RU" altLang="ru-RU" sz="1800" b="1" dirty="0" smtClean="0">
                <a:solidFill>
                  <a:srgbClr val="000000"/>
                </a:solidFill>
                <a:latin typeface="Times New Roman" pitchFamily="18" charset="0"/>
                <a:ea typeface="Calibri" pitchFamily="34" charset="0"/>
                <a:cs typeface="Times New Roman" pitchFamily="18" charset="0"/>
              </a:rPr>
              <a:t>Почта</a:t>
            </a:r>
            <a:endParaRPr lang="ru-RU" altLang="ru-RU" sz="1800" b="1" dirty="0">
              <a:solidFill>
                <a:srgbClr val="000000"/>
              </a:solidFill>
              <a:latin typeface="Times New Roman" pitchFamily="18" charset="0"/>
              <a:ea typeface="Calibri" pitchFamily="34" charset="0"/>
              <a:cs typeface="Times New Roman" pitchFamily="18" charset="0"/>
            </a:endParaRPr>
          </a:p>
          <a:p>
            <a:pPr algn="ctr" eaLnBrk="1" hangingPunct="1">
              <a:lnSpc>
                <a:spcPct val="107000"/>
              </a:lnSpc>
              <a:spcBef>
                <a:spcPct val="50000"/>
              </a:spcBef>
              <a:spcAft>
                <a:spcPts val="600"/>
              </a:spcAft>
              <a:buClrTx/>
              <a:buSzTx/>
              <a:buFontTx/>
              <a:buNone/>
            </a:pPr>
            <a:endParaRPr lang="ru-RU" altLang="ru-RU" sz="1500" b="1" dirty="0">
              <a:solidFill>
                <a:srgbClr val="FF0000"/>
              </a:solidFill>
              <a:latin typeface="Times New Roman" pitchFamily="18" charset="0"/>
              <a:ea typeface="Calibri" pitchFamily="34" charset="0"/>
              <a:cs typeface="Times New Roman" pitchFamily="18" charset="0"/>
            </a:endParaRPr>
          </a:p>
        </p:txBody>
      </p:sp>
      <p:cxnSp>
        <p:nvCxnSpPr>
          <p:cNvPr id="55" name="Line 17"/>
          <p:cNvCxnSpPr>
            <a:cxnSpLocks noChangeShapeType="1"/>
            <a:endCxn id="53" idx="0"/>
          </p:cNvCxnSpPr>
          <p:nvPr/>
        </p:nvCxnSpPr>
        <p:spPr bwMode="auto">
          <a:xfrm>
            <a:off x="4651503" y="5805378"/>
            <a:ext cx="2548789" cy="27280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nvGrpSpPr>
          <p:cNvPr id="31" name="Группа 30"/>
          <p:cNvGrpSpPr/>
          <p:nvPr/>
        </p:nvGrpSpPr>
        <p:grpSpPr>
          <a:xfrm>
            <a:off x="0" y="0"/>
            <a:ext cx="683568" cy="656692"/>
            <a:chOff x="0" y="0"/>
            <a:chExt cx="683568" cy="656692"/>
          </a:xfrm>
        </p:grpSpPr>
        <p:sp>
          <p:nvSpPr>
            <p:cNvPr id="32" name="Прямоугольник 31"/>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33"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5490295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ext Box 2"/>
          <p:cNvSpPr txBox="1">
            <a:spLocks noChangeArrowheads="1"/>
          </p:cNvSpPr>
          <p:nvPr/>
        </p:nvSpPr>
        <p:spPr bwMode="auto">
          <a:xfrm>
            <a:off x="3543300" y="4097338"/>
            <a:ext cx="3476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nSpc>
                <a:spcPct val="68000"/>
              </a:lnSpc>
              <a:spcBef>
                <a:spcPct val="50000"/>
              </a:spcBef>
              <a:buClr>
                <a:srgbClr val="000000"/>
              </a:buClr>
              <a:buSzTx/>
              <a:buFont typeface="Times New Roman" pitchFamily="18" charset="0"/>
              <a:buNone/>
            </a:pPr>
            <a:endParaRPr lang="ru-RU" altLang="ru-RU" sz="1800">
              <a:latin typeface="Times New Roman" pitchFamily="18" charset="0"/>
            </a:endParaRPr>
          </a:p>
        </p:txBody>
      </p:sp>
      <p:sp>
        <p:nvSpPr>
          <p:cNvPr id="10247" name="Rectangle 7"/>
          <p:cNvSpPr>
            <a:spLocks noChangeArrowheads="1"/>
          </p:cNvSpPr>
          <p:nvPr/>
        </p:nvSpPr>
        <p:spPr bwMode="auto">
          <a:xfrm>
            <a:off x="693738" y="1341438"/>
            <a:ext cx="7770812" cy="3095625"/>
          </a:xfrm>
          <a:prstGeom prst="rect">
            <a:avLst/>
          </a:prstGeom>
          <a:noFill/>
          <a:ln w="9525">
            <a:noFill/>
            <a:miter lim="800000"/>
            <a:headEnd/>
            <a:tailEnd/>
          </a:ln>
          <a:effectLst/>
        </p:spPr>
        <p:txBody>
          <a:bodyPr anchor="ctr"/>
          <a:lstStyle/>
          <a:p>
            <a:pPr algn="ctr">
              <a:lnSpc>
                <a:spcPct val="110000"/>
              </a:lnSpc>
              <a:buClr>
                <a:srgbClr val="993366"/>
              </a:buClr>
              <a:buSzPct val="100000"/>
              <a:buFont typeface="Verdana" pitchFamily="34" charset="0"/>
              <a:buNone/>
              <a:defRPr/>
            </a:pPr>
            <a:endParaRPr lang="ru-RU" sz="3600" b="1" dirty="0">
              <a:solidFill>
                <a:srgbClr val="993366"/>
              </a:solidFill>
              <a:effectLst>
                <a:outerShdw blurRad="38100" dist="38100" dir="2700000" algn="tl">
                  <a:srgbClr val="C0C0C0"/>
                </a:outerShdw>
              </a:effectLst>
              <a:latin typeface="Verdana" pitchFamily="34" charset="0"/>
            </a:endParaRPr>
          </a:p>
        </p:txBody>
      </p:sp>
      <p:sp>
        <p:nvSpPr>
          <p:cNvPr id="5" name="Заголовок 3"/>
          <p:cNvSpPr>
            <a:spLocks noGrp="1"/>
          </p:cNvSpPr>
          <p:nvPr>
            <p:ph type="ctrTitle"/>
          </p:nvPr>
        </p:nvSpPr>
        <p:spPr>
          <a:xfrm>
            <a:off x="613530" y="404664"/>
            <a:ext cx="8963026" cy="723900"/>
          </a:xfrm>
        </p:spPr>
        <p:txBody>
          <a:bodyPr>
            <a:normAutofit/>
          </a:bodyPr>
          <a:lstStyle/>
          <a:p>
            <a:pPr defTabSz="449263">
              <a:lnSpc>
                <a:spcPct val="110000"/>
              </a:lnSpc>
              <a:buClr>
                <a:srgbClr val="993366"/>
              </a:buClr>
              <a:buFont typeface="Verdana" pitchFamily="34" charset="0"/>
              <a:buNone/>
              <a:defRPr/>
            </a:pPr>
            <a:r>
              <a:rPr lang="ru-RU" altLang="ru-RU" sz="2800" b="1" dirty="0" smtClean="0">
                <a:solidFill>
                  <a:schemeClr val="tx2"/>
                </a:solidFill>
                <a:effectLst>
                  <a:outerShdw blurRad="38100" dist="38100" dir="2700000" algn="tl">
                    <a:srgbClr val="C0C0C0"/>
                  </a:outerShdw>
                </a:effectLst>
                <a:latin typeface="Times New Roman" pitchFamily="18" charset="0"/>
                <a:cs typeface="Times New Roman" pitchFamily="18" charset="0"/>
              </a:rPr>
              <a:t>Подготовка пакета документов Страхователем</a:t>
            </a:r>
          </a:p>
        </p:txBody>
      </p:sp>
      <p:sp>
        <p:nvSpPr>
          <p:cNvPr id="7" name="TextBox 6"/>
          <p:cNvSpPr txBox="1"/>
          <p:nvPr/>
        </p:nvSpPr>
        <p:spPr>
          <a:xfrm>
            <a:off x="3707904" y="1772816"/>
            <a:ext cx="5222875" cy="4985980"/>
          </a:xfrm>
          <a:prstGeom prst="rect">
            <a:avLst/>
          </a:prstGeom>
          <a:noFill/>
        </p:spPr>
        <p:txBody>
          <a:bodyPr>
            <a:spAutoFit/>
          </a:bodyPr>
          <a:lstStyle/>
          <a:p>
            <a:pPr marL="447675" lvl="3" indent="-361950">
              <a:defRPr/>
            </a:pPr>
            <a:r>
              <a:rPr lang="ru-RU" sz="1600" b="1" dirty="0">
                <a:solidFill>
                  <a:schemeClr val="tx2"/>
                </a:solidFill>
                <a:cs typeface="Times New Roman" pitchFamily="18" charset="0"/>
              </a:rPr>
              <a:t>Основные функции:</a:t>
            </a:r>
          </a:p>
          <a:p>
            <a:pPr marL="447675" lvl="3" indent="-361950">
              <a:lnSpc>
                <a:spcPct val="100000"/>
              </a:lnSpc>
              <a:buFont typeface="Arial" pitchFamily="34" charset="0"/>
              <a:buChar char="•"/>
              <a:defRPr/>
            </a:pPr>
            <a:r>
              <a:rPr lang="ru-RU" sz="1600" b="1" dirty="0">
                <a:solidFill>
                  <a:schemeClr val="tx2"/>
                </a:solidFill>
                <a:cs typeface="Times New Roman" pitchFamily="18" charset="0"/>
              </a:rPr>
              <a:t>Ведение справочников организаций, физических лиц и нормативных </a:t>
            </a:r>
            <a:r>
              <a:rPr lang="ru-RU" sz="1600" b="1" dirty="0" smtClean="0">
                <a:solidFill>
                  <a:schemeClr val="tx2"/>
                </a:solidFill>
                <a:cs typeface="Times New Roman" pitchFamily="18" charset="0"/>
              </a:rPr>
              <a:t>параметров</a:t>
            </a:r>
            <a:endParaRPr lang="ru-RU" sz="1600" b="1" dirty="0">
              <a:solidFill>
                <a:schemeClr val="tx2"/>
              </a:solidFill>
              <a:cs typeface="Times New Roman" pitchFamily="18" charset="0"/>
            </a:endParaRPr>
          </a:p>
          <a:p>
            <a:pPr marL="447675" lvl="3" indent="-361950">
              <a:lnSpc>
                <a:spcPct val="100000"/>
              </a:lnSpc>
              <a:buFont typeface="Arial" pitchFamily="34" charset="0"/>
              <a:buChar char="•"/>
              <a:defRPr/>
            </a:pPr>
            <a:r>
              <a:rPr lang="ru-RU" sz="1600" b="1" dirty="0">
                <a:solidFill>
                  <a:schemeClr val="tx2"/>
                </a:solidFill>
                <a:cs typeface="Times New Roman" pitchFamily="18" charset="0"/>
              </a:rPr>
              <a:t>Ввод пособий по обязательному социальному страхованию</a:t>
            </a:r>
          </a:p>
          <a:p>
            <a:pPr marL="447675" lvl="3" indent="-361950">
              <a:lnSpc>
                <a:spcPct val="100000"/>
              </a:lnSpc>
              <a:buFont typeface="Arial" pitchFamily="34" charset="0"/>
              <a:buChar char="•"/>
              <a:defRPr/>
            </a:pPr>
            <a:r>
              <a:rPr lang="ru-RU" sz="1600" b="1" dirty="0">
                <a:solidFill>
                  <a:schemeClr val="tx2"/>
                </a:solidFill>
                <a:cs typeface="Times New Roman" pitchFamily="18" charset="0"/>
              </a:rPr>
              <a:t>Логический и форматный контроль введенных данных</a:t>
            </a:r>
          </a:p>
          <a:p>
            <a:pPr marL="447675" lvl="3" indent="-361950">
              <a:lnSpc>
                <a:spcPct val="100000"/>
              </a:lnSpc>
              <a:buFont typeface="Arial" pitchFamily="34" charset="0"/>
              <a:buChar char="•"/>
              <a:defRPr/>
            </a:pPr>
            <a:r>
              <a:rPr lang="ru-RU" sz="1600" b="1" dirty="0">
                <a:solidFill>
                  <a:schemeClr val="tx2"/>
                </a:solidFill>
                <a:cs typeface="Times New Roman" pitchFamily="18" charset="0"/>
              </a:rPr>
              <a:t>Расчет пособий</a:t>
            </a:r>
          </a:p>
          <a:p>
            <a:pPr marL="447675" lvl="3" indent="-361950">
              <a:lnSpc>
                <a:spcPct val="100000"/>
              </a:lnSpc>
              <a:buFont typeface="Arial" pitchFamily="34" charset="0"/>
              <a:buChar char="•"/>
              <a:defRPr/>
            </a:pPr>
            <a:r>
              <a:rPr lang="ru-RU" sz="1600" b="1" dirty="0">
                <a:solidFill>
                  <a:schemeClr val="tx2"/>
                </a:solidFill>
                <a:cs typeface="Times New Roman" pitchFamily="18" charset="0"/>
              </a:rPr>
              <a:t>Формирование реестров пособий для отправки в ФСС</a:t>
            </a:r>
          </a:p>
          <a:p>
            <a:pPr marL="447675" lvl="3" indent="-361950">
              <a:lnSpc>
                <a:spcPct val="100000"/>
              </a:lnSpc>
              <a:buFont typeface="Arial" pitchFamily="34" charset="0"/>
              <a:buChar char="•"/>
              <a:defRPr/>
            </a:pPr>
            <a:r>
              <a:rPr lang="ru-RU" sz="1600" b="1" dirty="0">
                <a:solidFill>
                  <a:schemeClr val="tx2"/>
                </a:solidFill>
                <a:cs typeface="Times New Roman" pitchFamily="18" charset="0"/>
              </a:rPr>
              <a:t>Подготовка форм 4 и </a:t>
            </a:r>
            <a:r>
              <a:rPr lang="ru-RU" sz="1600" b="1" dirty="0" smtClean="0">
                <a:solidFill>
                  <a:schemeClr val="tx2"/>
                </a:solidFill>
                <a:cs typeface="Times New Roman" pitchFamily="18" charset="0"/>
              </a:rPr>
              <a:t>4А</a:t>
            </a:r>
          </a:p>
          <a:p>
            <a:pPr marL="447675" lvl="3" indent="-361950">
              <a:lnSpc>
                <a:spcPct val="100000"/>
              </a:lnSpc>
              <a:buFont typeface="Arial" pitchFamily="34" charset="0"/>
              <a:buChar char="•"/>
              <a:defRPr/>
            </a:pPr>
            <a:r>
              <a:rPr lang="ru-RU" sz="1600" b="1" dirty="0" smtClean="0">
                <a:solidFill>
                  <a:schemeClr val="tx2"/>
                </a:solidFill>
                <a:cs typeface="Times New Roman" pitchFamily="18" charset="0"/>
              </a:rPr>
              <a:t>Поддержка ЭЛН</a:t>
            </a:r>
          </a:p>
          <a:p>
            <a:pPr marL="447675" lvl="3" indent="-361950">
              <a:lnSpc>
                <a:spcPct val="100000"/>
              </a:lnSpc>
              <a:buFont typeface="Arial" pitchFamily="34" charset="0"/>
              <a:buChar char="•"/>
              <a:defRPr/>
            </a:pPr>
            <a:r>
              <a:rPr lang="ru-RU" sz="1600" b="1" dirty="0" smtClean="0">
                <a:solidFill>
                  <a:schemeClr val="tx2"/>
                </a:solidFill>
                <a:cs typeface="Times New Roman" pitchFamily="18" charset="0"/>
              </a:rPr>
              <a:t>Выгрузка и загрузка документов в формате </a:t>
            </a:r>
            <a:r>
              <a:rPr lang="en-US" sz="1600" b="1" dirty="0" smtClean="0">
                <a:solidFill>
                  <a:schemeClr val="tx2"/>
                </a:solidFill>
                <a:cs typeface="Times New Roman" pitchFamily="18" charset="0"/>
              </a:rPr>
              <a:t>xml</a:t>
            </a:r>
            <a:endParaRPr lang="ru-RU" sz="1600" b="1" dirty="0" smtClean="0">
              <a:solidFill>
                <a:schemeClr val="tx2"/>
              </a:solidFill>
              <a:cs typeface="Times New Roman" pitchFamily="18" charset="0"/>
            </a:endParaRPr>
          </a:p>
          <a:p>
            <a:pPr marL="447675" lvl="3" indent="-361950">
              <a:lnSpc>
                <a:spcPct val="100000"/>
              </a:lnSpc>
              <a:buFont typeface="Arial" pitchFamily="34" charset="0"/>
              <a:buChar char="•"/>
              <a:defRPr/>
            </a:pPr>
            <a:r>
              <a:rPr lang="ru-RU" sz="1600" b="1" dirty="0" smtClean="0">
                <a:solidFill>
                  <a:schemeClr val="tx2"/>
                </a:solidFill>
                <a:cs typeface="Times New Roman" pitchFamily="18" charset="0"/>
              </a:rPr>
              <a:t>Подписание документов ЭП, шифрование и отправка на шлюз ФСС: </a:t>
            </a:r>
            <a:r>
              <a:rPr lang="en-US" altLang="ru-RU" b="1" dirty="0">
                <a:solidFill>
                  <a:schemeClr val="bg2">
                    <a:lumMod val="60000"/>
                    <a:lumOff val="40000"/>
                  </a:schemeClr>
                </a:solidFill>
                <a:cs typeface="Times New Roman" pitchFamily="18" charset="0"/>
              </a:rPr>
              <a:t>docs.fss.ru</a:t>
            </a:r>
            <a:endParaRPr lang="ru-RU" b="1" dirty="0">
              <a:solidFill>
                <a:schemeClr val="tx2"/>
              </a:solidFill>
              <a:cs typeface="Times New Roman" pitchFamily="18" charset="0"/>
            </a:endParaRPr>
          </a:p>
        </p:txBody>
      </p:sp>
      <p:sp>
        <p:nvSpPr>
          <p:cNvPr id="34824" name="TextBox 8"/>
          <p:cNvSpPr txBox="1">
            <a:spLocks noChangeArrowheads="1"/>
          </p:cNvSpPr>
          <p:nvPr/>
        </p:nvSpPr>
        <p:spPr bwMode="auto">
          <a:xfrm>
            <a:off x="431540" y="1064930"/>
            <a:ext cx="84269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2000" b="1" dirty="0">
                <a:solidFill>
                  <a:srgbClr val="1D01EF"/>
                </a:solidFill>
                <a:latin typeface="Times New Roman" pitchFamily="18" charset="0"/>
                <a:cs typeface="Times New Roman" pitchFamily="18" charset="0"/>
              </a:rPr>
              <a:t>АРМ Подготовки расчетов для ФСС</a:t>
            </a:r>
            <a:r>
              <a:rPr lang="ru-RU" altLang="ru-RU" sz="2000" b="1" dirty="0">
                <a:solidFill>
                  <a:schemeClr val="tx2"/>
                </a:solidFill>
                <a:latin typeface="Times New Roman" pitchFamily="18" charset="0"/>
                <a:cs typeface="Times New Roman" pitchFamily="18" charset="0"/>
              </a:rPr>
              <a:t> предназначен для страхователей и находится в свободном доступе для скачивания на </a:t>
            </a:r>
            <a:r>
              <a:rPr lang="ru-RU" altLang="ru-RU" sz="2000" b="1" dirty="0">
                <a:solidFill>
                  <a:srgbClr val="1D01EF"/>
                </a:solidFill>
                <a:latin typeface="Times New Roman" pitchFamily="18" charset="0"/>
                <a:cs typeface="Times New Roman" pitchFamily="18" charset="0"/>
              </a:rPr>
              <a:t>сайте ФСС</a:t>
            </a:r>
            <a:r>
              <a:rPr lang="ru-RU" altLang="ru-RU" sz="2000" b="1" dirty="0">
                <a:solidFill>
                  <a:schemeClr val="tx2"/>
                </a:solidFill>
                <a:latin typeface="Times New Roman" pitchFamily="18" charset="0"/>
                <a:cs typeface="Times New Roman" pitchFamily="18" charset="0"/>
              </a:rPr>
              <a:t>.</a:t>
            </a:r>
          </a:p>
        </p:txBody>
      </p:sp>
      <p:sp>
        <p:nvSpPr>
          <p:cNvPr id="10"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11" name="Группа 10"/>
          <p:cNvGrpSpPr/>
          <p:nvPr/>
        </p:nvGrpSpPr>
        <p:grpSpPr>
          <a:xfrm>
            <a:off x="0" y="0"/>
            <a:ext cx="683568" cy="656692"/>
            <a:chOff x="0" y="0"/>
            <a:chExt cx="683568" cy="656692"/>
          </a:xfrm>
        </p:grpSpPr>
        <p:sp>
          <p:nvSpPr>
            <p:cNvPr id="12" name="Прямоугольник 11"/>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3"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Группа 2"/>
          <p:cNvGrpSpPr/>
          <p:nvPr/>
        </p:nvGrpSpPr>
        <p:grpSpPr>
          <a:xfrm>
            <a:off x="215517" y="2322088"/>
            <a:ext cx="3276364" cy="3447172"/>
            <a:chOff x="466247" y="1983774"/>
            <a:chExt cx="3273425" cy="3342196"/>
          </a:xfrm>
        </p:grpSpPr>
        <p:pic>
          <p:nvPicPr>
            <p:cNvPr id="34818" name="Рисунок 9"/>
            <p:cNvPicPr>
              <a:picLocks noChangeAspect="1"/>
            </p:cNvPicPr>
            <p:nvPr/>
          </p:nvPicPr>
          <p:blipFill rotWithShape="1">
            <a:blip r:embed="rId5">
              <a:extLst>
                <a:ext uri="{28A0092B-C50C-407E-A947-70E740481C1C}">
                  <a14:useLocalDpi xmlns:a14="http://schemas.microsoft.com/office/drawing/2010/main" val="0"/>
                </a:ext>
              </a:extLst>
            </a:blip>
            <a:srcRect t="28867" b="-3474"/>
            <a:stretch/>
          </p:blipFill>
          <p:spPr bwMode="auto">
            <a:xfrm>
              <a:off x="466247" y="2017993"/>
              <a:ext cx="3273425" cy="3307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Прямоугольник 1"/>
            <p:cNvSpPr/>
            <p:nvPr/>
          </p:nvSpPr>
          <p:spPr bwMode="auto">
            <a:xfrm rot="360000">
              <a:off x="1838145" y="1983774"/>
              <a:ext cx="388106" cy="756084"/>
            </a:xfrm>
            <a:prstGeom prst="rect">
              <a:avLst/>
            </a:prstGeom>
            <a:solidFill>
              <a:srgbClr val="FFFFFF"/>
            </a:solidFill>
            <a:ln w="9525" cap="flat" cmpd="sng" algn="ctr">
              <a:solidFill>
                <a:srgbClr val="FFFF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1169928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179512" y="489925"/>
            <a:ext cx="8856984" cy="60061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 name="Группа 3"/>
          <p:cNvGrpSpPr/>
          <p:nvPr/>
        </p:nvGrpSpPr>
        <p:grpSpPr>
          <a:xfrm>
            <a:off x="0"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
        <p:nvSpPr>
          <p:cNvPr id="11" name="Прямоугольная выноска 10"/>
          <p:cNvSpPr/>
          <p:nvPr/>
        </p:nvSpPr>
        <p:spPr bwMode="auto">
          <a:xfrm>
            <a:off x="5112060" y="966208"/>
            <a:ext cx="2833268" cy="615553"/>
          </a:xfrm>
          <a:prstGeom prst="wedgeRectCallout">
            <a:avLst>
              <a:gd name="adj1" fmla="val -97621"/>
              <a:gd name="adj2" fmla="val -84699"/>
            </a:avLst>
          </a:prstGeom>
          <a:solidFill>
            <a:srgbClr val="FFFFFF"/>
          </a:solidFill>
          <a:ln w="9525" cap="flat" cmpd="sng" algn="ctr">
            <a:solidFill>
              <a:schemeClr val="tx1"/>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ts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Times New Roman" pitchFamily="18" charset="0"/>
            </a:endParaRPr>
          </a:p>
          <a:p>
            <a:pPr marL="0" marR="0" indent="0" algn="l" defTabSz="914400" rtl="0" eaLnBrk="0" fontAlgn="base" latinLnBrk="0" hangingPunct="0">
              <a:lnSpc>
                <a:spcPts val="2400"/>
              </a:lnSpc>
              <a:spcBef>
                <a:spcPts val="0"/>
              </a:spcBef>
              <a:spcAft>
                <a:spcPct val="0"/>
              </a:spcAft>
              <a:buClrTx/>
              <a:buSzTx/>
              <a:buFontTx/>
              <a:buNone/>
              <a:tabLst/>
            </a:pPr>
            <a:r>
              <a:rPr kumimoji="0" lang="en-US" sz="3200" b="0" i="0" u="none" strike="noStrike" cap="none" normalizeH="0" baseline="0" dirty="0" smtClean="0">
                <a:ln>
                  <a:noFill/>
                </a:ln>
                <a:solidFill>
                  <a:schemeClr val="tx1"/>
                </a:solidFill>
                <a:effectLst/>
                <a:latin typeface="Times New Roman" pitchFamily="18" charset="0"/>
              </a:rPr>
              <a:t> http://r</a:t>
            </a:r>
            <a:r>
              <a:rPr lang="ru-RU" sz="3200" dirty="0" smtClean="0"/>
              <a:t>51</a:t>
            </a:r>
            <a:r>
              <a:rPr kumimoji="0" lang="en-US" sz="3200" b="0" i="0" u="none" strike="noStrike" cap="none" normalizeH="0" baseline="0" dirty="0" smtClean="0">
                <a:ln>
                  <a:noFill/>
                </a:ln>
                <a:solidFill>
                  <a:schemeClr val="tx1"/>
                </a:solidFill>
                <a:effectLst/>
                <a:latin typeface="Times New Roman" pitchFamily="18" charset="0"/>
              </a:rPr>
              <a:t>.fss.ru</a:t>
            </a:r>
            <a:endParaRPr kumimoji="0" lang="ru-RU" sz="3200" b="0" i="0" u="none" strike="noStrike" cap="none" normalizeH="0" baseline="0" dirty="0" smtClean="0">
              <a:ln>
                <a:noFill/>
              </a:ln>
              <a:solidFill>
                <a:schemeClr val="tx1"/>
              </a:solidFill>
              <a:effectLst/>
              <a:latin typeface="Times New Roman" pitchFamily="18" charset="0"/>
            </a:endParaRPr>
          </a:p>
        </p:txBody>
      </p:sp>
      <p:cxnSp>
        <p:nvCxnSpPr>
          <p:cNvPr id="13" name="Прямая соединительная линия 12"/>
          <p:cNvCxnSpPr/>
          <p:nvPr/>
        </p:nvCxnSpPr>
        <p:spPr bwMode="auto">
          <a:xfrm>
            <a:off x="179512" y="6093296"/>
            <a:ext cx="1224136" cy="0"/>
          </a:xfrm>
          <a:prstGeom prst="line">
            <a:avLst/>
          </a:prstGeom>
          <a:solidFill>
            <a:schemeClr val="accent1"/>
          </a:solidFill>
          <a:ln w="25400" cap="flat" cmpd="sng" algn="ctr">
            <a:solidFill>
              <a:srgbClr val="C00000"/>
            </a:solidFill>
            <a:prstDash val="solid"/>
            <a:round/>
            <a:headEnd type="none" w="med" len="med"/>
            <a:tailEnd type="none" w="med" len="med"/>
          </a:ln>
          <a:effectLst>
            <a:outerShdw dist="63500" sx="1000" sy="1000" algn="ctr" rotWithShape="0">
              <a:schemeClr val="bg2"/>
            </a:outerShdw>
          </a:effectLst>
        </p:spPr>
      </p:cxnSp>
      <p:cxnSp>
        <p:nvCxnSpPr>
          <p:cNvPr id="15" name="Прямая соединительная линия 14"/>
          <p:cNvCxnSpPr/>
          <p:nvPr/>
        </p:nvCxnSpPr>
        <p:spPr bwMode="auto">
          <a:xfrm>
            <a:off x="1979712" y="2564904"/>
            <a:ext cx="1728192" cy="0"/>
          </a:xfrm>
          <a:prstGeom prst="line">
            <a:avLst/>
          </a:prstGeom>
          <a:solidFill>
            <a:schemeClr val="accent1"/>
          </a:solidFill>
          <a:ln w="25400" cap="flat" cmpd="sng" algn="ctr">
            <a:solidFill>
              <a:srgbClr val="C00000"/>
            </a:solidFill>
            <a:prstDash val="solid"/>
            <a:round/>
            <a:headEnd type="none" w="med" len="med"/>
            <a:tailEnd type="none" w="med" len="med"/>
          </a:ln>
          <a:effectLst>
            <a:outerShdw dist="63500" sx="1000" sy="1000" algn="ctr" rotWithShape="0">
              <a:schemeClr val="bg2"/>
            </a:outerShdw>
          </a:effectLst>
        </p:spPr>
      </p:cxnSp>
      <p:sp>
        <p:nvSpPr>
          <p:cNvPr id="10" name="Прямоугольник 9"/>
          <p:cNvSpPr/>
          <p:nvPr/>
        </p:nvSpPr>
        <p:spPr>
          <a:xfrm>
            <a:off x="2255784" y="5201905"/>
            <a:ext cx="6667626" cy="1323439"/>
          </a:xfrm>
          <a:prstGeom prst="rect">
            <a:avLst/>
          </a:prstGeom>
        </p:spPr>
        <p:txBody>
          <a:bodyPr wrap="square">
            <a:spAutoFit/>
          </a:bodyPr>
          <a:lstStyle/>
          <a:p>
            <a:pPr algn="just" eaLnBrk="1" fontAlgn="auto" hangingPunct="1">
              <a:spcAft>
                <a:spcPts val="0"/>
              </a:spcAft>
              <a:defRPr/>
            </a:pPr>
            <a:r>
              <a:rPr lang="ru-RU" dirty="0" smtClean="0">
                <a:solidFill>
                  <a:srgbClr val="FF0000"/>
                </a:solidFill>
                <a:latin typeface="+mn-lt"/>
              </a:rPr>
              <a:t>Ссылку на программное </a:t>
            </a:r>
            <a:r>
              <a:rPr lang="ru-RU" dirty="0">
                <a:solidFill>
                  <a:srgbClr val="FF0000"/>
                </a:solidFill>
                <a:latin typeface="+mn-lt"/>
              </a:rPr>
              <a:t>обеспечение</a:t>
            </a:r>
            <a:r>
              <a:rPr lang="ru-RU" dirty="0">
                <a:latin typeface="+mn-lt"/>
              </a:rPr>
              <a:t> </a:t>
            </a:r>
            <a:r>
              <a:rPr lang="ru-RU" dirty="0" smtClean="0">
                <a:latin typeface="+mn-lt"/>
              </a:rPr>
              <a:t>можно найти и на сайте Мурманского регионального отделения ФС РФ по </a:t>
            </a:r>
            <a:r>
              <a:rPr lang="ru-RU" dirty="0">
                <a:latin typeface="+mn-lt"/>
              </a:rPr>
              <a:t>адресу </a:t>
            </a:r>
            <a:r>
              <a:rPr lang="en-US" sz="2400" b="1" dirty="0" smtClean="0">
                <a:solidFill>
                  <a:srgbClr val="1D01EF"/>
                </a:solidFill>
                <a:latin typeface="+mn-lt"/>
              </a:rPr>
              <a:t>r</a:t>
            </a:r>
            <a:r>
              <a:rPr lang="ru-RU" sz="2400" b="1" dirty="0" smtClean="0">
                <a:solidFill>
                  <a:srgbClr val="1D01EF"/>
                </a:solidFill>
                <a:latin typeface="+mn-lt"/>
              </a:rPr>
              <a:t>51.</a:t>
            </a:r>
            <a:r>
              <a:rPr lang="en-US" sz="2400" b="1" dirty="0" err="1" smtClean="0">
                <a:solidFill>
                  <a:srgbClr val="1D01EF"/>
                </a:solidFill>
                <a:latin typeface="+mn-lt"/>
              </a:rPr>
              <a:t>fss</a:t>
            </a:r>
            <a:r>
              <a:rPr lang="ru-RU" sz="2400" b="1" dirty="0" smtClean="0">
                <a:solidFill>
                  <a:srgbClr val="1D01EF"/>
                </a:solidFill>
                <a:latin typeface="+mn-lt"/>
              </a:rPr>
              <a:t>.</a:t>
            </a:r>
            <a:r>
              <a:rPr lang="en-US" sz="2400" b="1" dirty="0" err="1" smtClean="0">
                <a:solidFill>
                  <a:srgbClr val="1D01EF"/>
                </a:solidFill>
                <a:latin typeface="+mn-lt"/>
              </a:rPr>
              <a:t>ru</a:t>
            </a:r>
            <a:r>
              <a:rPr lang="ru-RU" dirty="0" smtClean="0">
                <a:solidFill>
                  <a:srgbClr val="1D01EF"/>
                </a:solidFill>
                <a:latin typeface="+mn-lt"/>
              </a:rPr>
              <a:t> </a:t>
            </a:r>
            <a:r>
              <a:rPr lang="ru-RU" dirty="0">
                <a:latin typeface="+mn-lt"/>
              </a:rPr>
              <a:t>в разделе </a:t>
            </a:r>
            <a:r>
              <a:rPr lang="ru-RU" dirty="0" smtClean="0">
                <a:solidFill>
                  <a:srgbClr val="2121FF"/>
                </a:solidFill>
                <a:latin typeface="+mn-lt"/>
              </a:rPr>
              <a:t>«Пилотный проект «Прямые выплаты» - «Программное обеспечение…»</a:t>
            </a:r>
            <a:r>
              <a:rPr lang="ru-RU" dirty="0" smtClean="0">
                <a:latin typeface="+mn-lt"/>
              </a:rPr>
              <a:t>. </a:t>
            </a:r>
            <a:endParaRPr lang="ru-RU" dirty="0">
              <a:latin typeface="+mn-lt"/>
            </a:endParaRPr>
          </a:p>
        </p:txBody>
      </p:sp>
    </p:spTree>
    <p:extLst>
      <p:ext uri="{BB962C8B-B14F-4D97-AF65-F5344CB8AC3E}">
        <p14:creationId xmlns:p14="http://schemas.microsoft.com/office/powerpoint/2010/main" val="854698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
        <p:nvSpPr>
          <p:cNvPr id="9" name="Объект 2"/>
          <p:cNvSpPr>
            <a:spLocks noGrp="1"/>
          </p:cNvSpPr>
          <p:nvPr/>
        </p:nvSpPr>
        <p:spPr bwMode="auto">
          <a:xfrm>
            <a:off x="518864" y="620688"/>
            <a:ext cx="8121588" cy="118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defRPr/>
            </a:pPr>
            <a:r>
              <a:rPr lang="ru-RU" sz="1800" dirty="0"/>
              <a:t>Начиная работать с программой «Подготовки расчетов для ФСС</a:t>
            </a:r>
            <a:r>
              <a:rPr lang="ru-RU" sz="1800" dirty="0" smtClean="0"/>
              <a:t>», необходимо заполнить </a:t>
            </a:r>
            <a:r>
              <a:rPr lang="ru-RU" sz="1800" dirty="0" smtClean="0">
                <a:solidFill>
                  <a:srgbClr val="2121FF"/>
                </a:solidFill>
              </a:rPr>
              <a:t>Справочники</a:t>
            </a:r>
            <a:r>
              <a:rPr lang="ru-RU" sz="1800" dirty="0" smtClean="0"/>
              <a:t>. И, в первую очередь, нужно </a:t>
            </a:r>
            <a:r>
              <a:rPr lang="ru-RU" sz="1800" dirty="0"/>
              <a:t>внести </a:t>
            </a:r>
            <a:r>
              <a:rPr lang="ru-RU" sz="1800" dirty="0" smtClean="0"/>
              <a:t>данные своей организации в </a:t>
            </a:r>
            <a:r>
              <a:rPr lang="ru-RU" sz="1800" dirty="0"/>
              <a:t>справочник </a:t>
            </a:r>
            <a:r>
              <a:rPr lang="ru-RU" sz="1800" dirty="0" smtClean="0"/>
              <a:t>в </a:t>
            </a:r>
            <a:r>
              <a:rPr lang="ru-RU" sz="1800" dirty="0"/>
              <a:t>разделе «Страхователи</a:t>
            </a:r>
            <a:r>
              <a:rPr lang="ru-RU" sz="1800" dirty="0" smtClean="0"/>
              <a:t>». </a:t>
            </a:r>
            <a:endParaRPr lang="ru-RU" sz="1800" dirty="0"/>
          </a:p>
          <a:p>
            <a:pPr marL="0" indent="0" algn="just" eaLnBrk="1" hangingPunct="1">
              <a:buFont typeface="Arial" charset="0"/>
              <a:buNone/>
              <a:defRPr/>
            </a:pPr>
            <a:endParaRPr lang="ru-RU" sz="1800" dirty="0"/>
          </a:p>
        </p:txBody>
      </p:sp>
      <p:pic>
        <p:nvPicPr>
          <p:cNvPr id="102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3221"/>
          <a:stretch/>
        </p:blipFill>
        <p:spPr bwMode="auto">
          <a:xfrm>
            <a:off x="590872" y="1916831"/>
            <a:ext cx="8229600" cy="4479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0587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Группа 7"/>
          <p:cNvGrpSpPr/>
          <p:nvPr/>
        </p:nvGrpSpPr>
        <p:grpSpPr>
          <a:xfrm>
            <a:off x="0" y="0"/>
            <a:ext cx="683568" cy="656692"/>
            <a:chOff x="0" y="0"/>
            <a:chExt cx="683568" cy="656692"/>
          </a:xfrm>
        </p:grpSpPr>
        <p:sp>
          <p:nvSpPr>
            <p:cNvPr id="9" name="Прямоугольник 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3713"/>
          <a:stretch/>
        </p:blipFill>
        <p:spPr bwMode="auto">
          <a:xfrm>
            <a:off x="467544" y="2205348"/>
            <a:ext cx="8319868" cy="43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Прямоугольник 3"/>
          <p:cNvSpPr>
            <a:spLocks noChangeArrowheads="1"/>
          </p:cNvSpPr>
          <p:nvPr/>
        </p:nvSpPr>
        <p:spPr bwMode="auto">
          <a:xfrm>
            <a:off x="539552" y="584684"/>
            <a:ext cx="819943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ru-RU" sz="1600" dirty="0">
                <a:latin typeface="+mj-lt"/>
              </a:rPr>
              <a:t>На шлюзе можно просмотреть </a:t>
            </a:r>
            <a:r>
              <a:rPr lang="ru-RU" sz="1600" dirty="0">
                <a:solidFill>
                  <a:srgbClr val="1D01EF"/>
                </a:solidFill>
                <a:latin typeface="+mj-lt"/>
              </a:rPr>
              <a:t>состояние отправки</a:t>
            </a:r>
            <a:r>
              <a:rPr lang="ru-RU" sz="1600" dirty="0">
                <a:latin typeface="+mj-lt"/>
              </a:rPr>
              <a:t> по переданным файлам (статус расшифровки, статус форматно-логического контроля файла). </a:t>
            </a:r>
            <a:endParaRPr lang="ru-RU" sz="1600" dirty="0" smtClean="0">
              <a:latin typeface="+mj-lt"/>
            </a:endParaRPr>
          </a:p>
          <a:p>
            <a:pPr algn="just"/>
            <a:r>
              <a:rPr lang="ru-RU" sz="1600" dirty="0" smtClean="0">
                <a:latin typeface="+mj-lt"/>
              </a:rPr>
              <a:t>В </a:t>
            </a:r>
            <a:r>
              <a:rPr lang="ru-RU" sz="1600" dirty="0">
                <a:latin typeface="+mj-lt"/>
              </a:rPr>
              <a:t>случае наличия </a:t>
            </a:r>
            <a:r>
              <a:rPr lang="ru-RU" sz="1600" dirty="0">
                <a:solidFill>
                  <a:srgbClr val="FF0000"/>
                </a:solidFill>
                <a:latin typeface="+mj-lt"/>
              </a:rPr>
              <a:t>форматно-логических ошибок</a:t>
            </a:r>
            <a:r>
              <a:rPr lang="ru-RU" sz="1600" dirty="0">
                <a:latin typeface="+mj-lt"/>
              </a:rPr>
              <a:t> файл не принимается к рассмотрению специалистами Фонда социального страхования. </a:t>
            </a:r>
          </a:p>
        </p:txBody>
      </p:sp>
    </p:spTree>
    <p:extLst>
      <p:ext uri="{BB962C8B-B14F-4D97-AF65-F5344CB8AC3E}">
        <p14:creationId xmlns:p14="http://schemas.microsoft.com/office/powerpoint/2010/main" val="21561177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56692"/>
            <a:ext cx="9144000" cy="757238"/>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Нормативные документы, регламентирующие порядок реализации пилотного проекта</a:t>
            </a:r>
          </a:p>
        </p:txBody>
      </p:sp>
      <p:sp>
        <p:nvSpPr>
          <p:cNvPr id="5123" name="Rectangle 3" descr="Rectangle: Click to edit Master text styles&#10;Second level&#10;Third level&#10;Fourth level&#10;Fifth level"/>
          <p:cNvSpPr>
            <a:spLocks noChangeArrowheads="1"/>
          </p:cNvSpPr>
          <p:nvPr/>
        </p:nvSpPr>
        <p:spPr bwMode="auto">
          <a:xfrm>
            <a:off x="0" y="1637047"/>
            <a:ext cx="9144000" cy="5140325"/>
          </a:xfrm>
          <a:prstGeom prst="rect">
            <a:avLst/>
          </a:prstGeom>
          <a:noFill/>
          <a:ln>
            <a:noFill/>
          </a:ln>
          <a:extLst/>
        </p:spPr>
        <p:txBody>
          <a:bodyPr/>
          <a:lstStyle/>
          <a:p>
            <a:pPr marL="342900" indent="-342900" eaLnBrk="1" hangingPunct="1">
              <a:lnSpc>
                <a:spcPct val="100000"/>
              </a:lnSpc>
              <a:spcBef>
                <a:spcPct val="20000"/>
              </a:spcBef>
              <a:buClr>
                <a:schemeClr val="bg2"/>
              </a:buClr>
              <a:buSzPct val="75000"/>
              <a:buFont typeface="Wingdings" pitchFamily="2" charset="2"/>
              <a:buChar char="n"/>
              <a:defRPr/>
            </a:pPr>
            <a:r>
              <a:rPr lang="ru-RU" sz="2100" dirty="0"/>
              <a:t>Постановление Правительства Российской Федерации </a:t>
            </a:r>
            <a:r>
              <a:rPr lang="ru-RU" sz="2100" b="1" dirty="0">
                <a:solidFill>
                  <a:srgbClr val="FF0000"/>
                </a:solidFill>
              </a:rPr>
              <a:t>от 21.04.2011 № 294 </a:t>
            </a:r>
            <a:r>
              <a:rPr lang="ru-RU" sz="2100" dirty="0"/>
              <a:t>«Об особенностях финансового обеспечения, назначения и выплаты …»;</a:t>
            </a:r>
          </a:p>
          <a:p>
            <a:pPr marL="342900" indent="-342900" eaLnBrk="1" hangingPunct="1">
              <a:lnSpc>
                <a:spcPct val="100000"/>
              </a:lnSpc>
              <a:spcBef>
                <a:spcPct val="20000"/>
              </a:spcBef>
              <a:buClr>
                <a:schemeClr val="bg2"/>
              </a:buClr>
              <a:buSzPct val="75000"/>
              <a:buFont typeface="Wingdings" pitchFamily="2" charset="2"/>
              <a:buChar char="n"/>
              <a:defRPr/>
            </a:pPr>
            <a:r>
              <a:rPr lang="ru-RU" sz="2100" dirty="0" smtClean="0"/>
              <a:t>Приказ </a:t>
            </a:r>
            <a:r>
              <a:rPr lang="ru-RU" sz="2100" dirty="0"/>
              <a:t>Фонда социального страхования Российской Федерации </a:t>
            </a:r>
            <a:r>
              <a:rPr lang="ru-RU" sz="2100" b="1" dirty="0">
                <a:solidFill>
                  <a:srgbClr val="FF0000"/>
                </a:solidFill>
              </a:rPr>
              <a:t>от </a:t>
            </a:r>
            <a:r>
              <a:rPr lang="ru-RU" sz="2100" b="1" dirty="0" smtClean="0">
                <a:solidFill>
                  <a:srgbClr val="FF0000"/>
                </a:solidFill>
              </a:rPr>
              <a:t>24.11.2017 </a:t>
            </a:r>
            <a:r>
              <a:rPr lang="ru-RU" sz="2100" b="1" dirty="0">
                <a:solidFill>
                  <a:srgbClr val="FF0000"/>
                </a:solidFill>
              </a:rPr>
              <a:t>№ </a:t>
            </a:r>
            <a:r>
              <a:rPr lang="ru-RU" sz="2100" b="1" dirty="0" smtClean="0">
                <a:solidFill>
                  <a:srgbClr val="FF0000"/>
                </a:solidFill>
              </a:rPr>
              <a:t>578</a:t>
            </a:r>
            <a:r>
              <a:rPr lang="ru-RU" sz="2100" dirty="0" smtClean="0">
                <a:solidFill>
                  <a:srgbClr val="FF0000"/>
                </a:solidFill>
              </a:rPr>
              <a:t> </a:t>
            </a:r>
            <a:r>
              <a:rPr lang="ru-RU" sz="2100" dirty="0"/>
              <a:t>«Об утверждении форм документов, применяемых для </a:t>
            </a:r>
            <a:r>
              <a:rPr lang="ru-RU" sz="2100" dirty="0" smtClean="0"/>
              <a:t>выплаты в 2012-2019 годах…»;</a:t>
            </a:r>
            <a:endParaRPr lang="ru-RU" sz="2100" dirty="0"/>
          </a:p>
          <a:p>
            <a:pPr marL="342900" indent="-342900" eaLnBrk="1" hangingPunct="1">
              <a:lnSpc>
                <a:spcPct val="100000"/>
              </a:lnSpc>
              <a:spcBef>
                <a:spcPct val="20000"/>
              </a:spcBef>
              <a:buClr>
                <a:schemeClr val="bg2"/>
              </a:buClr>
              <a:buSzPct val="75000"/>
              <a:buFont typeface="Wingdings" pitchFamily="2" charset="2"/>
              <a:buChar char="n"/>
              <a:defRPr/>
            </a:pPr>
            <a:r>
              <a:rPr lang="ru-RU" sz="2100" dirty="0" smtClean="0"/>
              <a:t>Приказ </a:t>
            </a:r>
            <a:r>
              <a:rPr lang="ru-RU" sz="2100" dirty="0"/>
              <a:t>Фонда социального страхования Российской Федерации </a:t>
            </a:r>
            <a:r>
              <a:rPr lang="ru-RU" sz="2100" b="1" dirty="0">
                <a:solidFill>
                  <a:srgbClr val="FF0000"/>
                </a:solidFill>
              </a:rPr>
              <a:t>от </a:t>
            </a:r>
            <a:r>
              <a:rPr lang="ru-RU" sz="2100" b="1" dirty="0" smtClean="0">
                <a:solidFill>
                  <a:srgbClr val="FF0000"/>
                </a:solidFill>
              </a:rPr>
              <a:t>24.11.2017 </a:t>
            </a:r>
            <a:r>
              <a:rPr lang="ru-RU" sz="2100" b="1" dirty="0">
                <a:solidFill>
                  <a:srgbClr val="FF0000"/>
                </a:solidFill>
              </a:rPr>
              <a:t>№ </a:t>
            </a:r>
            <a:r>
              <a:rPr lang="ru-RU" sz="2100" b="1" dirty="0" smtClean="0">
                <a:solidFill>
                  <a:srgbClr val="FF0000"/>
                </a:solidFill>
              </a:rPr>
              <a:t>579</a:t>
            </a:r>
            <a:r>
              <a:rPr lang="ru-RU" sz="2100" dirty="0" smtClean="0">
                <a:solidFill>
                  <a:srgbClr val="FF0000"/>
                </a:solidFill>
              </a:rPr>
              <a:t> </a:t>
            </a:r>
            <a:r>
              <a:rPr lang="ru-RU" sz="2100" dirty="0"/>
              <a:t>«Об утверждении форм реестров сведений</a:t>
            </a:r>
            <a:r>
              <a:rPr lang="ru-RU" sz="2100" dirty="0" smtClean="0"/>
              <a:t>…»;</a:t>
            </a:r>
          </a:p>
          <a:p>
            <a:pPr marL="342900" indent="-342900" eaLnBrk="1" hangingPunct="1">
              <a:lnSpc>
                <a:spcPct val="100000"/>
              </a:lnSpc>
              <a:spcBef>
                <a:spcPct val="20000"/>
              </a:spcBef>
              <a:buClr>
                <a:schemeClr val="bg2"/>
              </a:buClr>
              <a:buSzPct val="75000"/>
              <a:buFont typeface="Wingdings" pitchFamily="2" charset="2"/>
              <a:buChar char="n"/>
              <a:defRPr/>
            </a:pPr>
            <a:r>
              <a:rPr lang="ru-RU" sz="2100" dirty="0" smtClean="0"/>
              <a:t>Федеральный закон </a:t>
            </a:r>
            <a:r>
              <a:rPr lang="ru-RU" sz="2100" b="1" dirty="0">
                <a:solidFill>
                  <a:srgbClr val="FF0000"/>
                </a:solidFill>
              </a:rPr>
              <a:t>от </a:t>
            </a:r>
            <a:r>
              <a:rPr lang="ru-RU" sz="2100" b="1" dirty="0" smtClean="0">
                <a:solidFill>
                  <a:srgbClr val="FF0000"/>
                </a:solidFill>
              </a:rPr>
              <a:t>29.12.2006 </a:t>
            </a:r>
            <a:r>
              <a:rPr lang="ru-RU" sz="2100" b="1" dirty="0">
                <a:solidFill>
                  <a:srgbClr val="FF0000"/>
                </a:solidFill>
              </a:rPr>
              <a:t>№ </a:t>
            </a:r>
            <a:r>
              <a:rPr lang="ru-RU" sz="2100" b="1" dirty="0" smtClean="0">
                <a:solidFill>
                  <a:srgbClr val="FF0000"/>
                </a:solidFill>
              </a:rPr>
              <a:t>255-ФЗ</a:t>
            </a:r>
            <a:r>
              <a:rPr lang="ru-RU" sz="2100" dirty="0" smtClean="0">
                <a:solidFill>
                  <a:srgbClr val="FF0000"/>
                </a:solidFill>
              </a:rPr>
              <a:t> </a:t>
            </a:r>
            <a:r>
              <a:rPr lang="ru-RU" sz="2100" dirty="0"/>
              <a:t>«Об </a:t>
            </a:r>
            <a:r>
              <a:rPr lang="ru-RU" sz="2100" dirty="0" smtClean="0"/>
              <a:t>обязательном социальном страховании…»</a:t>
            </a:r>
          </a:p>
          <a:p>
            <a:pPr marL="342900" indent="-342900" eaLnBrk="1" hangingPunct="1">
              <a:lnSpc>
                <a:spcPct val="100000"/>
              </a:lnSpc>
              <a:spcBef>
                <a:spcPct val="20000"/>
              </a:spcBef>
              <a:buClr>
                <a:schemeClr val="bg2"/>
              </a:buClr>
              <a:buSzPct val="75000"/>
              <a:buFont typeface="Wingdings" pitchFamily="2" charset="2"/>
              <a:buChar char="n"/>
              <a:defRPr/>
            </a:pPr>
            <a:r>
              <a:rPr lang="ru-RU" sz="2100" dirty="0" smtClean="0"/>
              <a:t>Приказ </a:t>
            </a:r>
            <a:r>
              <a:rPr lang="ru-RU" sz="2100" dirty="0" err="1" smtClean="0"/>
              <a:t>Минздравсоцразвития</a:t>
            </a:r>
            <a:r>
              <a:rPr lang="ru-RU" sz="2100" dirty="0" smtClean="0"/>
              <a:t> </a:t>
            </a:r>
            <a:r>
              <a:rPr lang="ru-RU" sz="2100" b="1" dirty="0" smtClean="0">
                <a:solidFill>
                  <a:srgbClr val="FF0000"/>
                </a:solidFill>
              </a:rPr>
              <a:t>от 29.06.2011 </a:t>
            </a:r>
            <a:r>
              <a:rPr lang="ru-RU" sz="2100" b="1" dirty="0">
                <a:solidFill>
                  <a:srgbClr val="FF0000"/>
                </a:solidFill>
              </a:rPr>
              <a:t>№ </a:t>
            </a:r>
            <a:r>
              <a:rPr lang="ru-RU" sz="2100" b="1" dirty="0" smtClean="0">
                <a:solidFill>
                  <a:srgbClr val="FF0000"/>
                </a:solidFill>
              </a:rPr>
              <a:t>624н</a:t>
            </a:r>
            <a:r>
              <a:rPr lang="ru-RU" sz="2100" dirty="0" smtClean="0">
                <a:solidFill>
                  <a:srgbClr val="FF0000"/>
                </a:solidFill>
              </a:rPr>
              <a:t> </a:t>
            </a:r>
            <a:r>
              <a:rPr lang="ru-RU" sz="2100" dirty="0" smtClean="0"/>
              <a:t>«Об утверждении порядка выдачи листка нетрудоспособности»</a:t>
            </a:r>
          </a:p>
          <a:p>
            <a:pPr marL="342900" indent="-342900" eaLnBrk="1" hangingPunct="1">
              <a:lnSpc>
                <a:spcPct val="100000"/>
              </a:lnSpc>
              <a:spcBef>
                <a:spcPct val="20000"/>
              </a:spcBef>
              <a:buClr>
                <a:schemeClr val="bg2"/>
              </a:buClr>
              <a:buSzPct val="75000"/>
              <a:buFont typeface="Wingdings" pitchFamily="2" charset="2"/>
              <a:buChar char="n"/>
              <a:defRPr/>
            </a:pPr>
            <a:r>
              <a:rPr lang="ru-RU" sz="2100" dirty="0" smtClean="0"/>
              <a:t>Спецификация </a:t>
            </a:r>
            <a:r>
              <a:rPr lang="ru-RU" sz="2100" b="1" dirty="0" smtClean="0">
                <a:solidFill>
                  <a:srgbClr val="FF0000"/>
                </a:solidFill>
              </a:rPr>
              <a:t>от 16.11.2018 </a:t>
            </a:r>
            <a:r>
              <a:rPr lang="ru-RU" sz="2400" dirty="0"/>
              <a:t>на обмен данными в электронном виде о факте, параметрах нетрудоспособности и других сведениях, необходимых для расчета пособий и осуществления их выплат</a:t>
            </a:r>
            <a:r>
              <a:rPr lang="ru-RU" sz="2400" dirty="0" smtClean="0"/>
              <a:t>.</a:t>
            </a:r>
            <a:endParaRPr lang="ru-RU" sz="2400" dirty="0"/>
          </a:p>
          <a:p>
            <a:pPr marL="342900" indent="-342900" eaLnBrk="1" hangingPunct="1">
              <a:lnSpc>
                <a:spcPct val="100000"/>
              </a:lnSpc>
              <a:spcBef>
                <a:spcPct val="20000"/>
              </a:spcBef>
              <a:buClr>
                <a:schemeClr val="bg2"/>
              </a:buClr>
              <a:buSzPct val="75000"/>
              <a:buFont typeface="Wingdings" pitchFamily="2" charset="2"/>
              <a:buChar char="n"/>
              <a:defRPr/>
            </a:pPr>
            <a:endParaRPr lang="ru-RU" sz="2100" dirty="0"/>
          </a:p>
          <a:p>
            <a:pPr marL="342900" indent="-342900" eaLnBrk="1" hangingPunct="1">
              <a:lnSpc>
                <a:spcPct val="100000"/>
              </a:lnSpc>
              <a:spcBef>
                <a:spcPct val="20000"/>
              </a:spcBef>
              <a:buClr>
                <a:schemeClr val="bg2"/>
              </a:buClr>
              <a:buSzPct val="75000"/>
              <a:buFont typeface="Wingdings" pitchFamily="2" charset="2"/>
              <a:buChar char="n"/>
              <a:defRPr/>
            </a:pPr>
            <a:endParaRPr lang="ru-RU" sz="2100" dirty="0"/>
          </a:p>
          <a:p>
            <a:pPr marL="342900" indent="-342900" eaLnBrk="1" hangingPunct="1">
              <a:lnSpc>
                <a:spcPct val="100000"/>
              </a:lnSpc>
              <a:spcBef>
                <a:spcPct val="20000"/>
              </a:spcBef>
              <a:buClr>
                <a:schemeClr val="bg2"/>
              </a:buClr>
              <a:buSzPct val="75000"/>
              <a:buFont typeface="Wingdings" pitchFamily="2" charset="2"/>
              <a:buChar char="n"/>
              <a:defRPr/>
            </a:pPr>
            <a:endParaRPr lang="ru-RU" sz="2100" dirty="0"/>
          </a:p>
        </p:txBody>
      </p:sp>
      <p:sp>
        <p:nvSpPr>
          <p:cNvPr id="442372"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pic>
        <p:nvPicPr>
          <p:cNvPr id="8197"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85255"/>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477417"/>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Группа 10"/>
          <p:cNvGrpSpPr/>
          <p:nvPr/>
        </p:nvGrpSpPr>
        <p:grpSpPr>
          <a:xfrm>
            <a:off x="0" y="0"/>
            <a:ext cx="683568" cy="656692"/>
            <a:chOff x="0" y="0"/>
            <a:chExt cx="683568" cy="656692"/>
          </a:xfrm>
        </p:grpSpPr>
        <p:sp>
          <p:nvSpPr>
            <p:cNvPr id="12" name="Прямоугольник 11"/>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3"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522287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0" y="0"/>
            <a:ext cx="683568" cy="656692"/>
            <a:chOff x="0" y="0"/>
            <a:chExt cx="683568" cy="656692"/>
          </a:xfrm>
        </p:grpSpPr>
        <p:sp>
          <p:nvSpPr>
            <p:cNvPr id="5" name="Прямоугольник 4"/>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6"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Группа 7"/>
          <p:cNvGrpSpPr/>
          <p:nvPr/>
        </p:nvGrpSpPr>
        <p:grpSpPr>
          <a:xfrm>
            <a:off x="0" y="0"/>
            <a:ext cx="683568" cy="656692"/>
            <a:chOff x="0" y="0"/>
            <a:chExt cx="683568" cy="656692"/>
          </a:xfrm>
        </p:grpSpPr>
        <p:sp>
          <p:nvSpPr>
            <p:cNvPr id="9" name="Прямоугольник 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
        <p:nvSpPr>
          <p:cNvPr id="13" name="Прямоугольник 3"/>
          <p:cNvSpPr>
            <a:spLocks noChangeArrowheads="1"/>
          </p:cNvSpPr>
          <p:nvPr/>
        </p:nvSpPr>
        <p:spPr bwMode="auto">
          <a:xfrm>
            <a:off x="665958" y="980728"/>
            <a:ext cx="78406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ru-RU" sz="1600" dirty="0">
                <a:latin typeface="+mj-lt"/>
              </a:rPr>
              <a:t>В случае ошибочности либо необходимости уточнения данных, успешно прошедших форматно-логический контроль, </a:t>
            </a:r>
            <a:r>
              <a:rPr lang="ru-RU" sz="1600" dirty="0" smtClean="0">
                <a:latin typeface="+mj-lt"/>
              </a:rPr>
              <a:t>страхователю </a:t>
            </a:r>
            <a:r>
              <a:rPr lang="ru-RU" sz="1600" dirty="0">
                <a:latin typeface="+mj-lt"/>
              </a:rPr>
              <a:t>будет </a:t>
            </a:r>
            <a:r>
              <a:rPr lang="ru-RU" sz="1600" dirty="0" smtClean="0">
                <a:latin typeface="+mj-lt"/>
              </a:rPr>
              <a:t>направлено </a:t>
            </a:r>
            <a:r>
              <a:rPr lang="ru-RU" sz="1600" dirty="0" smtClean="0">
                <a:solidFill>
                  <a:srgbClr val="1D01EF"/>
                </a:solidFill>
                <a:latin typeface="+mj-lt"/>
              </a:rPr>
              <a:t>извещение </a:t>
            </a:r>
            <a:r>
              <a:rPr lang="ru-RU" sz="1600" dirty="0">
                <a:solidFill>
                  <a:srgbClr val="1D01EF"/>
                </a:solidFill>
                <a:latin typeface="+mj-lt"/>
              </a:rPr>
              <a:t>об ошибках</a:t>
            </a:r>
            <a:r>
              <a:rPr lang="ru-RU" sz="1600" dirty="0">
                <a:latin typeface="+mj-lt"/>
              </a:rPr>
              <a:t>, обнаруженных при обработке электронного реестра, в котором будут содержаться все замечания к реестру. Извещение отправляется почтой на юридический адрес страхователя.</a:t>
            </a:r>
          </a:p>
        </p:txBody>
      </p:sp>
      <p:pic>
        <p:nvPicPr>
          <p:cNvPr id="14" name="Рисунок 2" descr="Слайд19"/>
          <p:cNvPicPr>
            <a:picLocks noChangeAspect="1" noChangeArrowheads="1"/>
          </p:cNvPicPr>
          <p:nvPr/>
        </p:nvPicPr>
        <p:blipFill rotWithShape="1">
          <a:blip r:embed="rId4">
            <a:extLst>
              <a:ext uri="{28A0092B-C50C-407E-A947-70E740481C1C}">
                <a14:useLocalDpi xmlns:a14="http://schemas.microsoft.com/office/drawing/2010/main" val="0"/>
              </a:ext>
            </a:extLst>
          </a:blip>
          <a:srcRect l="-1" t="13057" r="11610" b="38271"/>
          <a:stretch/>
        </p:blipFill>
        <p:spPr bwMode="auto">
          <a:xfrm>
            <a:off x="344279" y="2852936"/>
            <a:ext cx="8460000" cy="400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0932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212727"/>
            <a:ext cx="8893480" cy="4862870"/>
          </a:xfrm>
          <a:prstGeom prst="rect">
            <a:avLst/>
          </a:prstGeom>
          <a:noFill/>
        </p:spPr>
        <p:txBody>
          <a:bodyPr wrap="square" rtlCol="0">
            <a:spAutoFit/>
          </a:bodyPr>
          <a:lstStyle/>
          <a:p>
            <a:pPr marL="285750" indent="-285750" algn="just">
              <a:spcBef>
                <a:spcPts val="600"/>
              </a:spcBef>
              <a:spcAft>
                <a:spcPts val="600"/>
              </a:spcAft>
              <a:buSzPct val="110000"/>
              <a:buFont typeface="Wingdings" pitchFamily="2" charset="2"/>
              <a:buChar char="ü"/>
            </a:pP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довести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до сведения работников новый порядок выплаты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пособий;</a:t>
            </a:r>
          </a:p>
          <a:p>
            <a:pPr marL="285750" indent="-285750" algn="just">
              <a:spcBef>
                <a:spcPts val="600"/>
              </a:spcBef>
              <a:spcAft>
                <a:spcPts val="600"/>
              </a:spcAft>
              <a:buSzPct val="110000"/>
              <a:buFont typeface="Wingdings" pitchFamily="2" charset="2"/>
              <a:buChar char="ü"/>
            </a:pP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проинформировать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работников о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возможных способах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получения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пособий: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на лицевой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счёт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в банке или почтовым переводом, в связи с чем им необходимо иметь открытый лицевой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счёт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в банке или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предоставить </a:t>
            </a:r>
            <a:r>
              <a:rPr lang="ru-RU" sz="1700" b="1" dirty="0">
                <a:solidFill>
                  <a:schemeClr val="accent6">
                    <a:lumMod val="50000"/>
                  </a:schemeClr>
                </a:solidFill>
                <a:latin typeface="Times New Roman" panose="02020603050405020304" pitchFamily="18" charset="0"/>
                <a:ea typeface="Times New Roman"/>
                <a:cs typeface="Times New Roman" panose="02020603050405020304" pitchFamily="18" charset="0"/>
              </a:rPr>
              <a:t>точную информацию о месте регистрации и месте жительства с указанием почтового индекса</a:t>
            </a:r>
            <a:r>
              <a:rPr lang="ru-RU" sz="1700" b="1"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a:t>
            </a:r>
          </a:p>
          <a:p>
            <a:pPr marL="285750" indent="-285750" algn="just">
              <a:spcBef>
                <a:spcPts val="600"/>
              </a:spcBef>
              <a:spcAft>
                <a:spcPts val="600"/>
              </a:spcAft>
              <a:buSzPct val="110000"/>
              <a:buFont typeface="Wingdings" pitchFamily="2" charset="2"/>
              <a:buChar char="ü"/>
            </a:pPr>
            <a:r>
              <a:rPr lang="ru-RU" sz="1700" b="1"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заблаговременно (до 30.06.2018) </a:t>
            </a:r>
            <a:r>
              <a:rPr lang="ru-RU" sz="1700" b="1" dirty="0">
                <a:solidFill>
                  <a:schemeClr val="accent6">
                    <a:lumMod val="50000"/>
                  </a:schemeClr>
                </a:solidFill>
                <a:latin typeface="Times New Roman" panose="02020603050405020304" pitchFamily="18" charset="0"/>
                <a:ea typeface="Times New Roman"/>
                <a:cs typeface="Times New Roman" panose="02020603050405020304" pitchFamily="18" charset="0"/>
              </a:rPr>
              <a:t>собрать заявления</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 по форме,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утверждённой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Приказом ФСС РФ, у работников, находящихся в отпуске по уходу за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ребёнком </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до достижения им возраста 1,5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лет</a:t>
            </a:r>
            <a:r>
              <a:rPr lang="ru-RU" sz="1700" dirty="0">
                <a:solidFill>
                  <a:schemeClr val="accent6">
                    <a:lumMod val="50000"/>
                  </a:schemeClr>
                </a:solidFill>
                <a:latin typeface="Times New Roman" panose="02020603050405020304" pitchFamily="18" charset="0"/>
                <a:ea typeface="Times New Roman"/>
                <a:cs typeface="Times New Roman" panose="02020603050405020304" pitchFamily="18" charset="0"/>
              </a:rPr>
              <a:t> </a:t>
            </a: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и подготовить документы или реестр сведений в отношении указанных лиц (представить в отделение Фонда до 05.07.18!).</a:t>
            </a:r>
          </a:p>
          <a:p>
            <a:pPr marL="285750" indent="-285750" algn="just">
              <a:spcBef>
                <a:spcPts val="600"/>
              </a:spcBef>
              <a:spcAft>
                <a:spcPts val="600"/>
              </a:spcAft>
              <a:buSzPct val="110000"/>
              <a:buFont typeface="Wingdings" pitchFamily="2" charset="2"/>
              <a:buChar char="ü"/>
            </a:pPr>
            <a:r>
              <a:rPr lang="ru-RU" sz="1700" dirty="0" smtClean="0">
                <a:solidFill>
                  <a:schemeClr val="accent6">
                    <a:lumMod val="50000"/>
                  </a:schemeClr>
                </a:solidFill>
                <a:latin typeface="Times New Roman" panose="02020603050405020304" pitchFamily="18" charset="0"/>
                <a:cs typeface="Times New Roman" panose="02020603050405020304" pitchFamily="18" charset="0"/>
              </a:rPr>
              <a:t>довести до сведения данных получателей </a:t>
            </a:r>
            <a:r>
              <a:rPr lang="ru-RU" sz="1700" b="1" dirty="0" smtClean="0">
                <a:solidFill>
                  <a:schemeClr val="accent6">
                    <a:lumMod val="50000"/>
                  </a:schemeClr>
                </a:solidFill>
                <a:latin typeface="Times New Roman" panose="02020603050405020304" pitchFamily="18" charset="0"/>
                <a:cs typeface="Times New Roman" panose="02020603050405020304" pitchFamily="18" charset="0"/>
              </a:rPr>
              <a:t>сроки получения пособия</a:t>
            </a:r>
            <a:r>
              <a:rPr lang="ru-RU" sz="1700" dirty="0" smtClean="0">
                <a:solidFill>
                  <a:schemeClr val="accent6">
                    <a:lumMod val="50000"/>
                  </a:schemeClr>
                </a:solidFill>
                <a:latin typeface="Times New Roman" panose="02020603050405020304" pitchFamily="18" charset="0"/>
                <a:cs typeface="Times New Roman" panose="02020603050405020304" pitchFamily="18" charset="0"/>
              </a:rPr>
              <a:t>: первоначальная выплата ежемесячного пособия по уходу за ребенком осуществляется в течении 10 календарных дней со дня получения документов или реестра; последующая выплата пособия осуществляется </a:t>
            </a:r>
            <a:r>
              <a:rPr lang="ru-RU" sz="1700" b="1" u="sng" dirty="0" smtClean="0">
                <a:solidFill>
                  <a:schemeClr val="accent6">
                    <a:lumMod val="50000"/>
                  </a:schemeClr>
                </a:solidFill>
                <a:latin typeface="Times New Roman" panose="02020603050405020304" pitchFamily="18" charset="0"/>
                <a:cs typeface="Times New Roman" panose="02020603050405020304" pitchFamily="18" charset="0"/>
              </a:rPr>
              <a:t>с 1 по 15 число месяца</a:t>
            </a:r>
            <a:r>
              <a:rPr lang="ru-RU" sz="1700" dirty="0" smtClean="0">
                <a:solidFill>
                  <a:schemeClr val="accent6">
                    <a:lumMod val="50000"/>
                  </a:schemeClr>
                </a:solidFill>
                <a:latin typeface="Times New Roman" panose="02020603050405020304" pitchFamily="18" charset="0"/>
                <a:cs typeface="Times New Roman" panose="02020603050405020304" pitchFamily="18" charset="0"/>
              </a:rPr>
              <a:t>, следующего за месяцем, за который выплачивается пособие.</a:t>
            </a:r>
            <a:endParaRPr lang="ru-RU" sz="1700"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Заголовок 2"/>
          <p:cNvSpPr>
            <a:spLocks noGrp="1"/>
          </p:cNvSpPr>
          <p:nvPr>
            <p:ph type="title"/>
          </p:nvPr>
        </p:nvSpPr>
        <p:spPr>
          <a:xfrm>
            <a:off x="1834955" y="717399"/>
            <a:ext cx="5787965" cy="646789"/>
          </a:xfrm>
        </p:spPr>
        <p:txBody>
          <a:bodyPr/>
          <a:lstStyle/>
          <a:p>
            <a:r>
              <a:rPr lang="ru-RU" sz="2400" b="1" kern="0" dirty="0" smtClean="0">
                <a:solidFill>
                  <a:schemeClr val="accent6">
                    <a:lumMod val="75000"/>
                  </a:schemeClr>
                </a:solidFill>
                <a:latin typeface="Times New Roman" panose="02020603050405020304" pitchFamily="18" charset="0"/>
                <a:ea typeface="Times New Roman"/>
                <a:cs typeface="Times New Roman" panose="02020603050405020304" pitchFamily="18" charset="0"/>
              </a:rPr>
              <a:t>ПОДГОТОВИТЕЛЬНЫЙ ПЕРИОД</a:t>
            </a:r>
            <a:endParaRPr lang="ru-RU" sz="2400" b="1" dirty="0">
              <a:solidFill>
                <a:schemeClr val="accent6">
                  <a:lumMod val="75000"/>
                </a:schemeClr>
              </a:solidFill>
            </a:endParaRPr>
          </a:p>
        </p:txBody>
      </p:sp>
    </p:spTree>
    <p:extLst>
      <p:ext uri="{BB962C8B-B14F-4D97-AF65-F5344CB8AC3E}">
        <p14:creationId xmlns:p14="http://schemas.microsoft.com/office/powerpoint/2010/main" val="37132133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212727"/>
            <a:ext cx="8893480" cy="4093428"/>
          </a:xfrm>
          <a:prstGeom prst="rect">
            <a:avLst/>
          </a:prstGeom>
          <a:noFill/>
        </p:spPr>
        <p:txBody>
          <a:bodyPr wrap="square" rtlCol="0">
            <a:spAutoFit/>
          </a:bodyPr>
          <a:lstStyle/>
          <a:p>
            <a:pPr marL="285750" indent="-285750" algn="just">
              <a:spcBef>
                <a:spcPts val="600"/>
              </a:spcBef>
              <a:spcAft>
                <a:spcPts val="600"/>
              </a:spcAft>
              <a:buSzPct val="110000"/>
              <a:buFont typeface="Wingdings" pitchFamily="2" charset="2"/>
              <a:buChar char="ü"/>
            </a:pP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По запросу предоставить в территориальный орган Фонда сведения о работниках, находящихся в отпуске по уходу до 1,5 лет, которые будут продолжать находиться после 1 июля 2019 года;</a:t>
            </a:r>
            <a:endPar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endParaRPr>
          </a:p>
          <a:p>
            <a:pPr marL="285750" indent="-285750" algn="just">
              <a:spcBef>
                <a:spcPts val="600"/>
              </a:spcBef>
              <a:spcAft>
                <a:spcPts val="600"/>
              </a:spcAft>
              <a:buSzPct val="110000"/>
              <a:buFont typeface="Wingdings" pitchFamily="2" charset="2"/>
              <a:buChar char="ü"/>
            </a:pPr>
            <a:r>
              <a:rPr lang="ru-RU" sz="1700" dirty="0">
                <a:solidFill>
                  <a:schemeClr val="accent6">
                    <a:lumMod val="50000"/>
                  </a:schemeClr>
                </a:solidFill>
                <a:ea typeface="Times New Roman"/>
                <a:cs typeface="Times New Roman" panose="02020603050405020304" pitchFamily="18" charset="0"/>
              </a:rPr>
              <a:t>По запросу предоставить в территориальный орган Фонда сведения о </a:t>
            </a:r>
            <a:r>
              <a:rPr lang="ru-RU" sz="1700" dirty="0" smtClean="0">
                <a:solidFill>
                  <a:schemeClr val="accent6">
                    <a:lumMod val="50000"/>
                  </a:schemeClr>
                </a:solidFill>
                <a:ea typeface="Times New Roman"/>
                <a:cs typeface="Times New Roman" panose="02020603050405020304" pitchFamily="18" charset="0"/>
              </a:rPr>
              <a:t>работниках, имеющих инвалидность, и сколько дней они уже пробыли на больничном</a:t>
            </a:r>
            <a:r>
              <a:rPr lang="ru-RU" sz="1700" b="1"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a:t>
            </a:r>
          </a:p>
          <a:p>
            <a:pPr marL="285750" indent="-285750" algn="just">
              <a:spcBef>
                <a:spcPts val="600"/>
              </a:spcBef>
              <a:spcAft>
                <a:spcPts val="600"/>
              </a:spcAft>
              <a:buSzPct val="110000"/>
              <a:buFont typeface="Wingdings" pitchFamily="2" charset="2"/>
              <a:buChar char="ü"/>
            </a:pPr>
            <a:r>
              <a:rPr lang="ru-RU" sz="1700" b="1" dirty="0" smtClean="0">
                <a:solidFill>
                  <a:schemeClr val="accent6">
                    <a:lumMod val="50000"/>
                  </a:schemeClr>
                </a:solidFill>
                <a:ea typeface="Times New Roman"/>
                <a:cs typeface="Times New Roman" panose="02020603050405020304" pitchFamily="18" charset="0"/>
              </a:rPr>
              <a:t>Проинформировать работников и руководителей о том, что все пособия переводятся на платежную систему МИР, с переходным периодом до 01.07.2020 года;</a:t>
            </a:r>
          </a:p>
          <a:p>
            <a:pPr marL="285750" indent="-285750" algn="just">
              <a:spcBef>
                <a:spcPts val="600"/>
              </a:spcBef>
              <a:spcAft>
                <a:spcPts val="600"/>
              </a:spcAft>
              <a:buSzPct val="110000"/>
              <a:buFont typeface="Wingdings" pitchFamily="2" charset="2"/>
              <a:buChar char="ü"/>
            </a:pPr>
            <a:r>
              <a:rPr lang="ru-RU" sz="1700"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Уточнить в филиале (его представительствах) телефоны и адреса электронной почты, на которую идет рассылка информации;</a:t>
            </a:r>
          </a:p>
          <a:p>
            <a:pPr marL="285750" indent="-285750" algn="just">
              <a:spcBef>
                <a:spcPts val="600"/>
              </a:spcBef>
              <a:spcAft>
                <a:spcPts val="600"/>
              </a:spcAft>
              <a:buSzPct val="110000"/>
              <a:buFont typeface="Wingdings" pitchFamily="2" charset="2"/>
              <a:buChar char="ü"/>
            </a:pPr>
            <a:r>
              <a:rPr lang="ru-RU" sz="1700" b="1"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Подготовить документы и забрать </a:t>
            </a:r>
            <a:r>
              <a:rPr lang="ru-RU" sz="1700" b="1" smtClean="0">
                <a:solidFill>
                  <a:schemeClr val="accent6">
                    <a:lumMod val="50000"/>
                  </a:schemeClr>
                </a:solidFill>
                <a:latin typeface="Times New Roman" panose="02020603050405020304" pitchFamily="18" charset="0"/>
                <a:ea typeface="Times New Roman"/>
                <a:cs typeface="Times New Roman" panose="02020603050405020304" pitchFamily="18" charset="0"/>
              </a:rPr>
              <a:t>перерасход средств </a:t>
            </a:r>
            <a:r>
              <a:rPr lang="ru-RU" sz="1700" b="1" dirty="0" smtClean="0">
                <a:solidFill>
                  <a:schemeClr val="accent6">
                    <a:lumMod val="50000"/>
                  </a:schemeClr>
                </a:solidFill>
                <a:latin typeface="Times New Roman" panose="02020603050405020304" pitchFamily="18" charset="0"/>
                <a:ea typeface="Times New Roman"/>
                <a:cs typeface="Times New Roman" panose="02020603050405020304" pitchFamily="18" charset="0"/>
              </a:rPr>
              <a:t>в июне 2019 года, в случае </a:t>
            </a:r>
            <a:r>
              <a:rPr lang="ru-RU" sz="1700" b="1" smtClean="0">
                <a:solidFill>
                  <a:schemeClr val="accent6">
                    <a:lumMod val="50000"/>
                  </a:schemeClr>
                </a:solidFill>
                <a:latin typeface="Times New Roman" panose="02020603050405020304" pitchFamily="18" charset="0"/>
                <a:ea typeface="Times New Roman"/>
                <a:cs typeface="Times New Roman" panose="02020603050405020304" pitchFamily="18" charset="0"/>
              </a:rPr>
              <a:t>его наличия</a:t>
            </a:r>
            <a:endParaRPr lang="ru-RU" sz="1700" b="1" dirty="0" smtClean="0">
              <a:solidFill>
                <a:schemeClr val="accent6">
                  <a:lumMod val="50000"/>
                </a:schemeClr>
              </a:solidFill>
              <a:latin typeface="Times New Roman" panose="02020603050405020304" pitchFamily="18" charset="0"/>
              <a:ea typeface="Times New Roman"/>
              <a:cs typeface="Times New Roman" panose="02020603050405020304" pitchFamily="18" charset="0"/>
            </a:endParaRPr>
          </a:p>
        </p:txBody>
      </p:sp>
      <p:sp>
        <p:nvSpPr>
          <p:cNvPr id="3" name="Заголовок 2"/>
          <p:cNvSpPr>
            <a:spLocks noGrp="1"/>
          </p:cNvSpPr>
          <p:nvPr>
            <p:ph type="title"/>
          </p:nvPr>
        </p:nvSpPr>
        <p:spPr>
          <a:xfrm>
            <a:off x="1834955" y="717399"/>
            <a:ext cx="5787965" cy="646789"/>
          </a:xfrm>
        </p:spPr>
        <p:txBody>
          <a:bodyPr/>
          <a:lstStyle/>
          <a:p>
            <a:r>
              <a:rPr lang="ru-RU" sz="2400" b="1" kern="0" dirty="0" smtClean="0">
                <a:solidFill>
                  <a:schemeClr val="accent6">
                    <a:lumMod val="75000"/>
                  </a:schemeClr>
                </a:solidFill>
                <a:latin typeface="Times New Roman" panose="02020603050405020304" pitchFamily="18" charset="0"/>
                <a:ea typeface="Times New Roman"/>
                <a:cs typeface="Times New Roman" panose="02020603050405020304" pitchFamily="18" charset="0"/>
              </a:rPr>
              <a:t>ПОДГОТОВИТЕЛЬНЫЙ ПЕРИОД</a:t>
            </a:r>
            <a:endParaRPr lang="ru-RU" sz="2400" b="1" dirty="0">
              <a:solidFill>
                <a:schemeClr val="accent6">
                  <a:lumMod val="75000"/>
                </a:schemeClr>
              </a:solidFill>
            </a:endParaRPr>
          </a:p>
        </p:txBody>
      </p:sp>
    </p:spTree>
    <p:extLst>
      <p:ext uri="{BB962C8B-B14F-4D97-AF65-F5344CB8AC3E}">
        <p14:creationId xmlns:p14="http://schemas.microsoft.com/office/powerpoint/2010/main" val="119340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476250"/>
            <a:ext cx="9144000" cy="757238"/>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defRPr/>
            </a:pPr>
            <a:r>
              <a:rPr lang="ru-RU" sz="1700" b="1" dirty="0">
                <a:latin typeface="Georgia" pitchFamily="18" charset="0"/>
              </a:rPr>
              <a:t>По всем вопросам Вы можете </a:t>
            </a:r>
            <a:r>
              <a:rPr lang="ru-RU" sz="1700" b="1" dirty="0" smtClean="0">
                <a:latin typeface="Georgia" pitchFamily="18" charset="0"/>
              </a:rPr>
              <a:t>обращаться на телефоны «Горячей линии»:</a:t>
            </a:r>
            <a:endParaRPr lang="ru-RU" sz="1700" b="1" dirty="0">
              <a:latin typeface="Georgia" pitchFamily="18" charset="0"/>
            </a:endParaRPr>
          </a:p>
        </p:txBody>
      </p:sp>
      <p:sp>
        <p:nvSpPr>
          <p:cNvPr id="48131" name="Rectangle 3" descr="Rectangle: Click to edit Master text styles&#10;Second level&#10;Third level&#10;Fourth level&#10;Fifth level"/>
          <p:cNvSpPr>
            <a:spLocks noChangeArrowheads="1"/>
          </p:cNvSpPr>
          <p:nvPr/>
        </p:nvSpPr>
        <p:spPr bwMode="auto">
          <a:xfrm>
            <a:off x="71438" y="1341438"/>
            <a:ext cx="9072562"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defRPr>
            </a:lvl9pPr>
          </a:lstStyle>
          <a:p>
            <a:pPr eaLnBrk="1" hangingPunct="1">
              <a:buFontTx/>
              <a:buNone/>
            </a:pPr>
            <a:r>
              <a:rPr lang="ru-RU" altLang="ru-RU" sz="2400" dirty="0">
                <a:latin typeface="Times New Roman" panose="02020603050405020304" pitchFamily="18" charset="0"/>
              </a:rPr>
              <a:t>В Ф</a:t>
            </a:r>
            <a:r>
              <a:rPr lang="ru-RU" altLang="ru-RU" sz="2400" dirty="0" smtClean="0">
                <a:latin typeface="Times New Roman" panose="02020603050405020304" pitchFamily="18" charset="0"/>
              </a:rPr>
              <a:t>илиал №2 </a:t>
            </a:r>
            <a:r>
              <a:rPr lang="ru-RU" altLang="ru-RU" sz="2400" dirty="0">
                <a:latin typeface="Times New Roman" panose="02020603050405020304" pitchFamily="18" charset="0"/>
              </a:rPr>
              <a:t>отделения Фонда по месту регистрации </a:t>
            </a:r>
            <a:r>
              <a:rPr lang="ru-RU" altLang="ru-RU" sz="2400" dirty="0" smtClean="0">
                <a:latin typeface="Times New Roman" panose="02020603050405020304" pitchFamily="18" charset="0"/>
              </a:rPr>
              <a:t>страхователя</a:t>
            </a:r>
          </a:p>
          <a:p>
            <a:pPr eaLnBrk="1" hangingPunct="1">
              <a:buFontTx/>
              <a:buNone/>
            </a:pPr>
            <a:r>
              <a:rPr lang="ru-RU" altLang="ru-RU" sz="2400" dirty="0" smtClean="0">
                <a:latin typeface="Times New Roman" panose="02020603050405020304" pitchFamily="18" charset="0"/>
              </a:rPr>
              <a:t>81555-60297</a:t>
            </a:r>
          </a:p>
          <a:p>
            <a:pPr eaLnBrk="1" hangingPunct="1">
              <a:buFontTx/>
              <a:buNone/>
            </a:pPr>
            <a:endParaRPr lang="ru-RU" altLang="ru-RU" sz="2400" dirty="0">
              <a:latin typeface="Times New Roman" panose="02020603050405020304" pitchFamily="18" charset="0"/>
            </a:endParaRPr>
          </a:p>
          <a:p>
            <a:pPr eaLnBrk="1" hangingPunct="1">
              <a:buFontTx/>
              <a:buNone/>
            </a:pPr>
            <a:r>
              <a:rPr lang="ru-RU" altLang="ru-RU" sz="2400" dirty="0">
                <a:latin typeface="Times New Roman" panose="02020603050405020304" pitchFamily="18" charset="0"/>
              </a:rPr>
              <a:t>В </a:t>
            </a:r>
            <a:r>
              <a:rPr lang="ru-RU" altLang="ru-RU" sz="2400" dirty="0" smtClean="0">
                <a:latin typeface="Times New Roman" panose="02020603050405020304" pitchFamily="18" charset="0"/>
              </a:rPr>
              <a:t>Мурманское региональное </a:t>
            </a:r>
            <a:r>
              <a:rPr lang="ru-RU" altLang="ru-RU" sz="2400" dirty="0">
                <a:latin typeface="Times New Roman" panose="02020603050405020304" pitchFamily="18" charset="0"/>
              </a:rPr>
              <a:t>отделение Фонда:</a:t>
            </a:r>
          </a:p>
          <a:p>
            <a:pPr eaLnBrk="1" hangingPunct="1">
              <a:buFontTx/>
              <a:buNone/>
            </a:pPr>
            <a:r>
              <a:rPr lang="ru-RU" altLang="ru-RU" sz="2400" dirty="0" smtClean="0">
                <a:latin typeface="Times New Roman" panose="02020603050405020304" pitchFamily="18" charset="0"/>
              </a:rPr>
              <a:t>88152-481670</a:t>
            </a:r>
            <a:endParaRPr lang="ru-RU" altLang="ru-RU" sz="2400" dirty="0">
              <a:latin typeface="Times New Roman" panose="02020603050405020304" pitchFamily="18" charset="0"/>
            </a:endParaRPr>
          </a:p>
          <a:p>
            <a:pPr algn="just" eaLnBrk="1" hangingPunct="1">
              <a:buFontTx/>
              <a:buNone/>
            </a:pPr>
            <a:r>
              <a:rPr lang="ru-RU" altLang="ru-RU" sz="2400" dirty="0" smtClean="0">
                <a:latin typeface="Times New Roman" panose="02020603050405020304" pitchFamily="18" charset="0"/>
              </a:rPr>
              <a:t>Режим работы «горячих линий»:</a:t>
            </a:r>
          </a:p>
          <a:p>
            <a:pPr algn="just" eaLnBrk="1" hangingPunct="1">
              <a:buFontTx/>
              <a:buNone/>
            </a:pPr>
            <a:r>
              <a:rPr lang="ru-RU" altLang="ru-RU" sz="2400" dirty="0" smtClean="0">
                <a:latin typeface="Times New Roman" panose="02020603050405020304" pitchFamily="18" charset="0"/>
              </a:rPr>
              <a:t>- понедельник-четверг с 9.00-17.30</a:t>
            </a:r>
          </a:p>
          <a:p>
            <a:pPr algn="just" eaLnBrk="1" hangingPunct="1">
              <a:buNone/>
            </a:pPr>
            <a:r>
              <a:rPr lang="ru-RU" altLang="ru-RU" sz="2400" dirty="0" smtClean="0">
                <a:latin typeface="Times New Roman" panose="02020603050405020304" pitchFamily="18" charset="0"/>
              </a:rPr>
              <a:t>- пятница с 9.00-16.00</a:t>
            </a:r>
            <a:endParaRPr lang="ru-RU" altLang="ru-RU" sz="2400" dirty="0">
              <a:latin typeface="Times New Roman" panose="02020603050405020304" pitchFamily="18" charset="0"/>
            </a:endParaRPr>
          </a:p>
          <a:p>
            <a:pPr algn="ctr" eaLnBrk="1" hangingPunct="1">
              <a:buFontTx/>
              <a:buNone/>
            </a:pPr>
            <a:r>
              <a:rPr lang="ru-RU" altLang="ru-RU" sz="2400" dirty="0" smtClean="0">
                <a:latin typeface="Times New Roman" panose="02020603050405020304" pitchFamily="18" charset="0"/>
              </a:rPr>
              <a:t>Следите </a:t>
            </a:r>
            <a:r>
              <a:rPr lang="ru-RU" altLang="ru-RU" sz="2400" dirty="0">
                <a:latin typeface="Times New Roman" panose="02020603050405020304" pitchFamily="18" charset="0"/>
              </a:rPr>
              <a:t>за новостями на сайте </a:t>
            </a:r>
            <a:r>
              <a:rPr lang="ru-RU" altLang="ru-RU" sz="2400" dirty="0" smtClean="0">
                <a:latin typeface="Times New Roman" panose="02020603050405020304" pitchFamily="18" charset="0"/>
              </a:rPr>
              <a:t>ГУ-Мурманского </a:t>
            </a:r>
            <a:r>
              <a:rPr lang="ru-RU" altLang="ru-RU" sz="2400" dirty="0">
                <a:latin typeface="Times New Roman" panose="02020603050405020304" pitchFamily="18" charset="0"/>
              </a:rPr>
              <a:t>регионального отделения ФСС РФ: </a:t>
            </a:r>
            <a:r>
              <a:rPr lang="ru-RU" altLang="ru-RU" sz="2400" b="1" dirty="0">
                <a:latin typeface="Times New Roman" panose="02020603050405020304" pitchFamily="18" charset="0"/>
                <a:hlinkClick r:id="rId2"/>
              </a:rPr>
              <a:t>http://</a:t>
            </a:r>
            <a:r>
              <a:rPr lang="ru-RU" altLang="ru-RU" sz="2400" b="1" dirty="0" smtClean="0">
                <a:latin typeface="Times New Roman" panose="02020603050405020304" pitchFamily="18" charset="0"/>
                <a:hlinkClick r:id="rId2"/>
              </a:rPr>
              <a:t>r51.fss.ru/</a:t>
            </a:r>
            <a:endParaRPr lang="ru-RU" altLang="ru-RU" sz="2400" b="1" dirty="0" smtClean="0">
              <a:latin typeface="Times New Roman" panose="02020603050405020304" pitchFamily="18" charset="0"/>
            </a:endParaRPr>
          </a:p>
          <a:p>
            <a:pPr algn="ctr" eaLnBrk="1" hangingPunct="1">
              <a:buFontTx/>
              <a:buNone/>
            </a:pPr>
            <a:r>
              <a:rPr lang="ru-RU" altLang="ru-RU" sz="2400" b="1" dirty="0" smtClean="0">
                <a:latin typeface="Times New Roman" panose="02020603050405020304" pitchFamily="18" charset="0"/>
              </a:rPr>
              <a:t>и в группе </a:t>
            </a:r>
            <a:r>
              <a:rPr lang="ru-RU" altLang="ru-RU" sz="2400" b="1" dirty="0" err="1" smtClean="0">
                <a:latin typeface="Times New Roman" panose="02020603050405020304" pitchFamily="18" charset="0"/>
              </a:rPr>
              <a:t>Вконтакте</a:t>
            </a:r>
            <a:r>
              <a:rPr lang="ru-RU" altLang="ru-RU" sz="2400" b="1" dirty="0" smtClean="0">
                <a:latin typeface="Times New Roman" panose="02020603050405020304" pitchFamily="18" charset="0"/>
              </a:rPr>
              <a:t>:  </a:t>
            </a:r>
            <a:endParaRPr lang="ru-RU" altLang="ru-RU" sz="2400" b="1" dirty="0">
              <a:latin typeface="Times New Roman" panose="02020603050405020304" pitchFamily="18" charset="0"/>
            </a:endParaRPr>
          </a:p>
          <a:p>
            <a:pPr algn="ctr" eaLnBrk="1" hangingPunct="1">
              <a:buFontTx/>
              <a:buNone/>
            </a:pPr>
            <a:r>
              <a:rPr lang="en-US" altLang="ru-RU" sz="2400" dirty="0" smtClean="0">
                <a:latin typeface="Times New Roman" panose="02020603050405020304" pitchFamily="18" charset="0"/>
              </a:rPr>
              <a:t>https://vk.com/murmansk_fss</a:t>
            </a:r>
            <a:endParaRPr lang="ru-RU" altLang="ru-RU" sz="2400" dirty="0">
              <a:latin typeface="Times New Roman" panose="02020603050405020304" pitchFamily="18" charset="0"/>
            </a:endParaRPr>
          </a:p>
        </p:txBody>
      </p:sp>
      <p:pic>
        <p:nvPicPr>
          <p:cNvPr id="48132" name="Picture 5"/>
          <p:cNvPicPr>
            <a:picLocks noChangeAspect="1" noChangeArrowheads="1"/>
          </p:cNvPicPr>
          <p:nvPr/>
        </p:nvPicPr>
        <p:blipFill>
          <a:blip r:embed="rId3">
            <a:extLst>
              <a:ext uri="{28A0092B-C50C-407E-A947-70E740481C1C}">
                <a14:useLocalDpi xmlns:a14="http://schemas.microsoft.com/office/drawing/2010/main" val="0"/>
              </a:ext>
            </a:extLst>
          </a:blip>
          <a:srcRect l="3287"/>
          <a:stretch>
            <a:fillRect/>
          </a:stretch>
        </p:blipFill>
        <p:spPr bwMode="auto">
          <a:xfrm>
            <a:off x="0" y="404813"/>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6"/>
          <p:cNvPicPr>
            <a:picLocks noChangeAspect="1" noChangeArrowheads="1"/>
          </p:cNvPicPr>
          <p:nvPr/>
        </p:nvPicPr>
        <p:blipFill>
          <a:blip r:embed="rId3">
            <a:extLst>
              <a:ext uri="{28A0092B-C50C-407E-A947-70E740481C1C}">
                <a14:useLocalDpi xmlns:a14="http://schemas.microsoft.com/office/drawing/2010/main" val="0"/>
              </a:ext>
            </a:extLst>
          </a:blip>
          <a:srcRect l="3287"/>
          <a:stretch>
            <a:fillRect/>
          </a:stretch>
        </p:blipFill>
        <p:spPr bwMode="auto">
          <a:xfrm>
            <a:off x="0" y="1196975"/>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1802142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a:xfrm>
            <a:off x="457200" y="423863"/>
            <a:ext cx="8229600" cy="793750"/>
          </a:xfrm>
        </p:spPr>
        <p:txBody>
          <a:bodyPr>
            <a:normAutofit/>
          </a:bodyPr>
          <a:lstStyle/>
          <a:p>
            <a:pPr eaLnBrk="1" fontAlgn="auto" hangingPunct="1">
              <a:spcAft>
                <a:spcPts val="0"/>
              </a:spcAft>
              <a:tabLst>
                <a:tab pos="0" algn="l"/>
                <a:tab pos="319729" algn="l"/>
                <a:tab pos="640593" algn="l"/>
                <a:tab pos="961456" algn="l"/>
                <a:tab pos="1282320" algn="l"/>
                <a:tab pos="1603183" algn="l"/>
                <a:tab pos="1924046" algn="l"/>
                <a:tab pos="2244909" algn="l"/>
                <a:tab pos="2565773" algn="l"/>
                <a:tab pos="2886636" algn="l"/>
                <a:tab pos="3207499" algn="l"/>
                <a:tab pos="3528362" algn="l"/>
                <a:tab pos="3849226" algn="l"/>
                <a:tab pos="4170089" algn="l"/>
                <a:tab pos="4490952" algn="l"/>
                <a:tab pos="4811815" algn="l"/>
                <a:tab pos="5132679" algn="l"/>
                <a:tab pos="5453542" algn="l"/>
                <a:tab pos="5774406" algn="l"/>
                <a:tab pos="6095268" algn="l"/>
                <a:tab pos="6416132" algn="l"/>
                <a:tab pos="6721122" algn="l"/>
                <a:tab pos="7238131" algn="l"/>
                <a:tab pos="7755141" algn="l"/>
              </a:tabLst>
              <a:defRPr/>
            </a:pPr>
            <a:r>
              <a:rPr lang="ru-RU" sz="2000" b="1" dirty="0" smtClean="0">
                <a:solidFill>
                  <a:schemeClr val="accent5">
                    <a:lumMod val="50000"/>
                  </a:schemeClr>
                </a:solidFill>
                <a:latin typeface="Times New Roman" pitchFamily="18" charset="0"/>
                <a:cs typeface="Times New Roman" pitchFamily="18" charset="0"/>
              </a:rPr>
              <a:t>Постановление Правительства от 21.04.2011г. №294 утвердило</a:t>
            </a:r>
            <a:r>
              <a:rPr lang="en-US" sz="2000" b="1" dirty="0" smtClean="0">
                <a:solidFill>
                  <a:schemeClr val="accent5">
                    <a:lumMod val="50000"/>
                  </a:schemeClr>
                </a:solidFill>
                <a:latin typeface="Times New Roman" pitchFamily="18" charset="0"/>
                <a:cs typeface="Times New Roman" pitchFamily="18" charset="0"/>
              </a:rPr>
              <a:t>:</a:t>
            </a:r>
          </a:p>
        </p:txBody>
      </p:sp>
      <p:sp>
        <p:nvSpPr>
          <p:cNvPr id="9219" name="Rectangle 2"/>
          <p:cNvSpPr>
            <a:spLocks noGrp="1" noChangeArrowheads="1"/>
          </p:cNvSpPr>
          <p:nvPr>
            <p:ph idx="1"/>
          </p:nvPr>
        </p:nvSpPr>
        <p:spPr>
          <a:xfrm>
            <a:off x="406400" y="1268413"/>
            <a:ext cx="8331200" cy="5400675"/>
          </a:xfrm>
        </p:spPr>
        <p:txBody>
          <a:bodyPr/>
          <a:lstStyle/>
          <a:p>
            <a:pPr algn="just" eaLnBrk="1" hangingPunct="1">
              <a:lnSpc>
                <a:spcPct val="80000"/>
              </a:lnSpc>
              <a:spcBef>
                <a:spcPts val="413"/>
              </a:spcBef>
              <a:buClrTx/>
              <a:tabLst>
                <a:tab pos="336550" algn="l"/>
                <a:tab pos="411163" algn="l"/>
                <a:tab pos="733425" algn="l"/>
                <a:tab pos="1054100" algn="l"/>
                <a:tab pos="1374775" algn="l"/>
                <a:tab pos="1695450" algn="l"/>
                <a:tab pos="2016125" algn="l"/>
                <a:tab pos="2336800" algn="l"/>
                <a:tab pos="2657475" algn="l"/>
                <a:tab pos="2978150" algn="l"/>
                <a:tab pos="3300413" algn="l"/>
                <a:tab pos="3621088" algn="l"/>
                <a:tab pos="3941763" algn="l"/>
                <a:tab pos="4262438" algn="l"/>
                <a:tab pos="4583113" algn="l"/>
                <a:tab pos="4903788" algn="l"/>
                <a:tab pos="5224463" algn="l"/>
                <a:tab pos="5545138" algn="l"/>
                <a:tab pos="5865813" algn="l"/>
                <a:tab pos="6188075" algn="l"/>
                <a:tab pos="6508750" algn="l"/>
                <a:tab pos="6719888" algn="l"/>
                <a:tab pos="7237413" algn="l"/>
                <a:tab pos="7754938" algn="l"/>
                <a:tab pos="8270875" algn="l"/>
              </a:tabLst>
            </a:pPr>
            <a:r>
              <a:rPr lang="ru-RU" altLang="ru-RU" sz="1800" dirty="0" smtClean="0">
                <a:solidFill>
                  <a:schemeClr val="bg1">
                    <a:lumMod val="10000"/>
                  </a:schemeClr>
                </a:solidFill>
                <a:latin typeface="Times New Roman" pitchFamily="18" charset="0"/>
                <a:cs typeface="Times New Roman" pitchFamily="18" charset="0"/>
              </a:rPr>
              <a:t>Положение об особенностях назначения и выплаты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иных выплат в субъектах Российской Федерации, участвующих в реализации пилотного проекта</a:t>
            </a:r>
            <a:r>
              <a:rPr lang="en-US" altLang="ru-RU" sz="1800" dirty="0" smtClean="0">
                <a:solidFill>
                  <a:schemeClr val="bg1">
                    <a:lumMod val="10000"/>
                  </a:schemeClr>
                </a:solidFill>
                <a:latin typeface="Times New Roman" pitchFamily="18" charset="0"/>
                <a:cs typeface="Times New Roman" pitchFamily="18" charset="0"/>
              </a:rPr>
              <a:t>;</a:t>
            </a:r>
            <a:endParaRPr lang="ru-RU" altLang="ru-RU" sz="1800" dirty="0" smtClean="0">
              <a:solidFill>
                <a:schemeClr val="bg1">
                  <a:lumMod val="10000"/>
                </a:schemeClr>
              </a:solidFill>
              <a:latin typeface="Times New Roman" pitchFamily="18" charset="0"/>
              <a:cs typeface="Times New Roman" pitchFamily="18" charset="0"/>
            </a:endParaRPr>
          </a:p>
          <a:p>
            <a:pPr algn="just" eaLnBrk="1" hangingPunct="1">
              <a:lnSpc>
                <a:spcPct val="80000"/>
              </a:lnSpc>
              <a:spcBef>
                <a:spcPts val="413"/>
              </a:spcBef>
              <a:buClrTx/>
              <a:tabLst>
                <a:tab pos="336550" algn="l"/>
                <a:tab pos="411163" algn="l"/>
                <a:tab pos="733425" algn="l"/>
                <a:tab pos="1054100" algn="l"/>
                <a:tab pos="1374775" algn="l"/>
                <a:tab pos="1695450" algn="l"/>
                <a:tab pos="2016125" algn="l"/>
                <a:tab pos="2336800" algn="l"/>
                <a:tab pos="2657475" algn="l"/>
                <a:tab pos="2978150" algn="l"/>
                <a:tab pos="3300413" algn="l"/>
                <a:tab pos="3621088" algn="l"/>
                <a:tab pos="3941763" algn="l"/>
                <a:tab pos="4262438" algn="l"/>
                <a:tab pos="4583113" algn="l"/>
                <a:tab pos="4903788" algn="l"/>
                <a:tab pos="5224463" algn="l"/>
                <a:tab pos="5545138" algn="l"/>
                <a:tab pos="5865813" algn="l"/>
                <a:tab pos="6188075" algn="l"/>
                <a:tab pos="6508750" algn="l"/>
                <a:tab pos="6719888" algn="l"/>
                <a:tab pos="7237413" algn="l"/>
                <a:tab pos="7754938" algn="l"/>
                <a:tab pos="8270875" algn="l"/>
              </a:tabLst>
            </a:pPr>
            <a:endParaRPr lang="en-US" altLang="ru-RU" sz="1800" dirty="0" smtClean="0">
              <a:solidFill>
                <a:schemeClr val="bg1">
                  <a:lumMod val="10000"/>
                </a:schemeClr>
              </a:solidFill>
              <a:latin typeface="Times New Roman" pitchFamily="18" charset="0"/>
              <a:cs typeface="Times New Roman" pitchFamily="18" charset="0"/>
            </a:endParaRPr>
          </a:p>
          <a:p>
            <a:pPr algn="just" eaLnBrk="1" hangingPunct="1">
              <a:lnSpc>
                <a:spcPct val="80000"/>
              </a:lnSpc>
              <a:spcBef>
                <a:spcPts val="413"/>
              </a:spcBef>
              <a:buClrTx/>
              <a:tabLst>
                <a:tab pos="336550" algn="l"/>
                <a:tab pos="411163" algn="l"/>
                <a:tab pos="733425" algn="l"/>
                <a:tab pos="1054100" algn="l"/>
                <a:tab pos="1374775" algn="l"/>
                <a:tab pos="1695450" algn="l"/>
                <a:tab pos="2016125" algn="l"/>
                <a:tab pos="2336800" algn="l"/>
                <a:tab pos="2657475" algn="l"/>
                <a:tab pos="2978150" algn="l"/>
                <a:tab pos="3300413" algn="l"/>
                <a:tab pos="3621088" algn="l"/>
                <a:tab pos="3941763" algn="l"/>
                <a:tab pos="4262438" algn="l"/>
                <a:tab pos="4583113" algn="l"/>
                <a:tab pos="4903788" algn="l"/>
                <a:tab pos="5224463" algn="l"/>
                <a:tab pos="5545138" algn="l"/>
                <a:tab pos="5865813" algn="l"/>
                <a:tab pos="6188075" algn="l"/>
                <a:tab pos="6508750" algn="l"/>
                <a:tab pos="6719888" algn="l"/>
                <a:tab pos="7237413" algn="l"/>
                <a:tab pos="7754938" algn="l"/>
                <a:tab pos="8270875" algn="l"/>
              </a:tabLst>
            </a:pPr>
            <a:r>
              <a:rPr lang="ru-RU" altLang="ru-RU" sz="1800" dirty="0" smtClean="0">
                <a:solidFill>
                  <a:schemeClr val="bg1">
                    <a:lumMod val="10000"/>
                  </a:schemeClr>
                </a:solidFill>
                <a:latin typeface="Times New Roman" pitchFamily="18" charset="0"/>
                <a:cs typeface="Times New Roman" pitchFamily="18" charset="0"/>
              </a:rPr>
              <a:t>Положение об особенностях назначения и выплаты застрахованным лицам пособия по временной нетрудоспособности в связи с несчастным случаем на производстве или профессиональным заболеванием, а также оплаты отпуска застрахованного лица (сверх ежегодного оплачиваемого отпуска, установленного законодательством Российской Федерации) на весь период лечения и проезда к месту лечения и обратно в субъектах Российской Федерации, участвующих в реализации пилотного проекта;</a:t>
            </a:r>
          </a:p>
          <a:p>
            <a:pPr algn="just" eaLnBrk="1" hangingPunct="1">
              <a:lnSpc>
                <a:spcPct val="80000"/>
              </a:lnSpc>
              <a:spcBef>
                <a:spcPts val="413"/>
              </a:spcBef>
              <a:buClrTx/>
              <a:tabLst>
                <a:tab pos="336550" algn="l"/>
                <a:tab pos="411163" algn="l"/>
                <a:tab pos="733425" algn="l"/>
                <a:tab pos="1054100" algn="l"/>
                <a:tab pos="1374775" algn="l"/>
                <a:tab pos="1695450" algn="l"/>
                <a:tab pos="2016125" algn="l"/>
                <a:tab pos="2336800" algn="l"/>
                <a:tab pos="2657475" algn="l"/>
                <a:tab pos="2978150" algn="l"/>
                <a:tab pos="3300413" algn="l"/>
                <a:tab pos="3621088" algn="l"/>
                <a:tab pos="3941763" algn="l"/>
                <a:tab pos="4262438" algn="l"/>
                <a:tab pos="4583113" algn="l"/>
                <a:tab pos="4903788" algn="l"/>
                <a:tab pos="5224463" algn="l"/>
                <a:tab pos="5545138" algn="l"/>
                <a:tab pos="5865813" algn="l"/>
                <a:tab pos="6188075" algn="l"/>
                <a:tab pos="6508750" algn="l"/>
                <a:tab pos="6719888" algn="l"/>
                <a:tab pos="7237413" algn="l"/>
                <a:tab pos="7754938" algn="l"/>
                <a:tab pos="8270875" algn="l"/>
              </a:tabLst>
            </a:pPr>
            <a:endParaRPr lang="ru-RU" altLang="ru-RU" sz="1800" dirty="0" smtClean="0">
              <a:solidFill>
                <a:schemeClr val="bg1">
                  <a:lumMod val="10000"/>
                </a:schemeClr>
              </a:solidFill>
              <a:latin typeface="Times New Roman" pitchFamily="18" charset="0"/>
              <a:cs typeface="Times New Roman" pitchFamily="18" charset="0"/>
            </a:endParaRPr>
          </a:p>
          <a:p>
            <a:pPr algn="just" eaLnBrk="1" hangingPunct="1">
              <a:lnSpc>
                <a:spcPct val="80000"/>
              </a:lnSpc>
              <a:spcBef>
                <a:spcPts val="413"/>
              </a:spcBef>
              <a:buClrTx/>
              <a:tabLst>
                <a:tab pos="336550" algn="l"/>
                <a:tab pos="411163" algn="l"/>
                <a:tab pos="733425" algn="l"/>
                <a:tab pos="1054100" algn="l"/>
                <a:tab pos="1374775" algn="l"/>
                <a:tab pos="1695450" algn="l"/>
                <a:tab pos="2016125" algn="l"/>
                <a:tab pos="2336800" algn="l"/>
                <a:tab pos="2657475" algn="l"/>
                <a:tab pos="2978150" algn="l"/>
                <a:tab pos="3300413" algn="l"/>
                <a:tab pos="3621088" algn="l"/>
                <a:tab pos="3941763" algn="l"/>
                <a:tab pos="4262438" algn="l"/>
                <a:tab pos="4583113" algn="l"/>
                <a:tab pos="4903788" algn="l"/>
                <a:tab pos="5224463" algn="l"/>
                <a:tab pos="5545138" algn="l"/>
                <a:tab pos="5865813" algn="l"/>
                <a:tab pos="6188075" algn="l"/>
                <a:tab pos="6508750" algn="l"/>
                <a:tab pos="6719888" algn="l"/>
                <a:tab pos="7237413" algn="l"/>
                <a:tab pos="7754938" algn="l"/>
                <a:tab pos="8270875" algn="l"/>
              </a:tabLst>
            </a:pPr>
            <a:r>
              <a:rPr lang="ru-RU" altLang="ru-RU" sz="1800" dirty="0" smtClean="0">
                <a:solidFill>
                  <a:schemeClr val="bg1">
                    <a:lumMod val="10000"/>
                  </a:schemeClr>
                </a:solidFill>
                <a:latin typeface="Times New Roman" pitchFamily="18" charset="0"/>
                <a:cs typeface="Times New Roman" pitchFamily="18" charset="0"/>
              </a:rPr>
              <a:t>Положение об особенностях возмещения расходов страхователя на предупредительные меры по сокращению производственного травматизма и профессиональных заболеваний работников в субъектах Российской Федерации, участвующих в реализации пилотного проекта;</a:t>
            </a:r>
          </a:p>
          <a:p>
            <a:pPr algn="just" eaLnBrk="1" hangingPunct="1">
              <a:lnSpc>
                <a:spcPct val="80000"/>
              </a:lnSpc>
              <a:spcBef>
                <a:spcPts val="413"/>
              </a:spcBef>
              <a:buClrTx/>
              <a:tabLst>
                <a:tab pos="336550" algn="l"/>
                <a:tab pos="411163" algn="l"/>
                <a:tab pos="733425" algn="l"/>
                <a:tab pos="1054100" algn="l"/>
                <a:tab pos="1374775" algn="l"/>
                <a:tab pos="1695450" algn="l"/>
                <a:tab pos="2016125" algn="l"/>
                <a:tab pos="2336800" algn="l"/>
                <a:tab pos="2657475" algn="l"/>
                <a:tab pos="2978150" algn="l"/>
                <a:tab pos="3300413" algn="l"/>
                <a:tab pos="3621088" algn="l"/>
                <a:tab pos="3941763" algn="l"/>
                <a:tab pos="4262438" algn="l"/>
                <a:tab pos="4583113" algn="l"/>
                <a:tab pos="4903788" algn="l"/>
                <a:tab pos="5224463" algn="l"/>
                <a:tab pos="5545138" algn="l"/>
                <a:tab pos="5865813" algn="l"/>
                <a:tab pos="6188075" algn="l"/>
                <a:tab pos="6508750" algn="l"/>
                <a:tab pos="6719888" algn="l"/>
                <a:tab pos="7237413" algn="l"/>
                <a:tab pos="7754938" algn="l"/>
                <a:tab pos="8270875" algn="l"/>
              </a:tabLst>
            </a:pPr>
            <a:endParaRPr lang="ru-RU" altLang="ru-RU" sz="1800" dirty="0" smtClean="0">
              <a:solidFill>
                <a:schemeClr val="bg1">
                  <a:lumMod val="10000"/>
                </a:schemeClr>
              </a:solidFill>
              <a:latin typeface="Times New Roman" pitchFamily="18" charset="0"/>
              <a:cs typeface="Times New Roman" pitchFamily="18" charset="0"/>
            </a:endParaRPr>
          </a:p>
          <a:p>
            <a:pPr algn="just" eaLnBrk="1" hangingPunct="1">
              <a:lnSpc>
                <a:spcPct val="80000"/>
              </a:lnSpc>
              <a:spcBef>
                <a:spcPts val="425"/>
              </a:spcBef>
              <a:buClrTx/>
              <a:tabLst>
                <a:tab pos="336550" algn="l"/>
                <a:tab pos="411163" algn="l"/>
                <a:tab pos="733425" algn="l"/>
                <a:tab pos="1054100" algn="l"/>
                <a:tab pos="1374775" algn="l"/>
                <a:tab pos="1695450" algn="l"/>
                <a:tab pos="2016125" algn="l"/>
                <a:tab pos="2336800" algn="l"/>
                <a:tab pos="2657475" algn="l"/>
                <a:tab pos="2978150" algn="l"/>
                <a:tab pos="3300413" algn="l"/>
                <a:tab pos="3621088" algn="l"/>
                <a:tab pos="3941763" algn="l"/>
                <a:tab pos="4262438" algn="l"/>
                <a:tab pos="4583113" algn="l"/>
                <a:tab pos="4903788" algn="l"/>
                <a:tab pos="5224463" algn="l"/>
                <a:tab pos="5545138" algn="l"/>
                <a:tab pos="5865813" algn="l"/>
                <a:tab pos="6188075" algn="l"/>
                <a:tab pos="6508750" algn="l"/>
                <a:tab pos="6719888" algn="l"/>
                <a:tab pos="7237413" algn="l"/>
                <a:tab pos="7754938" algn="l"/>
                <a:tab pos="8270875" algn="l"/>
              </a:tabLst>
            </a:pPr>
            <a:r>
              <a:rPr lang="ru-RU" altLang="ru-RU" sz="1800" dirty="0" smtClean="0">
                <a:solidFill>
                  <a:schemeClr val="bg1">
                    <a:lumMod val="10000"/>
                  </a:schemeClr>
                </a:solidFill>
                <a:latin typeface="Times New Roman" pitchFamily="18" charset="0"/>
                <a:cs typeface="Times New Roman" pitchFamily="18" charset="0"/>
              </a:rPr>
              <a:t>Положение об особенностях уплаты страховых взносов в Фонд социального страхования Российской Федерации в субъектах Российской Федерации, участвующих в реализации пилотного проекта.</a:t>
            </a:r>
          </a:p>
        </p:txBody>
      </p:sp>
      <p:grpSp>
        <p:nvGrpSpPr>
          <p:cNvPr id="8" name="Группа 7"/>
          <p:cNvGrpSpPr/>
          <p:nvPr/>
        </p:nvGrpSpPr>
        <p:grpSpPr>
          <a:xfrm>
            <a:off x="0" y="0"/>
            <a:ext cx="683568" cy="656692"/>
            <a:chOff x="0" y="0"/>
            <a:chExt cx="683568" cy="656692"/>
          </a:xfrm>
        </p:grpSpPr>
        <p:sp>
          <p:nvSpPr>
            <p:cNvPr id="9" name="Прямоугольник 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0"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extLst>
      <p:ext uri="{BB962C8B-B14F-4D97-AF65-F5344CB8AC3E}">
        <p14:creationId xmlns:p14="http://schemas.microsoft.com/office/powerpoint/2010/main" val="205568841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p:cNvSpPr>
            <a:spLocks noChangeArrowheads="1"/>
          </p:cNvSpPr>
          <p:nvPr/>
        </p:nvSpPr>
        <p:spPr bwMode="auto">
          <a:xfrm>
            <a:off x="1285875" y="476597"/>
            <a:ext cx="6929438" cy="612143"/>
          </a:xfrm>
          <a:prstGeom prst="roundRect">
            <a:avLst>
              <a:gd name="adj" fmla="val 16667"/>
            </a:avLst>
          </a:prstGeom>
          <a:noFill/>
          <a:ln w="25400" algn="ctr">
            <a:solidFill>
              <a:schemeClr val="accent5">
                <a:lumMod val="75000"/>
              </a:schemeClr>
            </a:solidFill>
            <a:round/>
            <a:headEnd/>
            <a:tailEnd/>
          </a:ln>
        </p:spPr>
        <p:txBody>
          <a:bodyPr wrap="none" anchor="ctr"/>
          <a:lstStyle/>
          <a:p>
            <a:pPr>
              <a:defRPr/>
            </a:pPr>
            <a:r>
              <a:rPr lang="ru-RU" sz="2000" dirty="0">
                <a:solidFill>
                  <a:schemeClr val="bg2">
                    <a:lumMod val="75000"/>
                  </a:schemeClr>
                </a:solidFill>
                <a:latin typeface="Calibri" pitchFamily="34" charset="0"/>
                <a:cs typeface="Arial" charset="0"/>
              </a:rPr>
              <a:t>Существующие схемы выплат страхового обеспечения</a:t>
            </a:r>
          </a:p>
        </p:txBody>
      </p:sp>
      <p:sp>
        <p:nvSpPr>
          <p:cNvPr id="5123" name="AutoShape 5"/>
          <p:cNvSpPr>
            <a:spLocks noChangeArrowheads="1"/>
          </p:cNvSpPr>
          <p:nvPr/>
        </p:nvSpPr>
        <p:spPr bwMode="auto">
          <a:xfrm>
            <a:off x="359532" y="1196752"/>
            <a:ext cx="4248150" cy="574675"/>
          </a:xfrm>
          <a:prstGeom prst="roundRect">
            <a:avLst>
              <a:gd name="adj" fmla="val 16667"/>
            </a:avLst>
          </a:prstGeom>
          <a:gradFill rotWithShape="0">
            <a:gsLst>
              <a:gs pos="0">
                <a:srgbClr val="FBEAC7"/>
              </a:gs>
              <a:gs pos="17999">
                <a:srgbClr val="FEE7F2"/>
              </a:gs>
              <a:gs pos="36000">
                <a:srgbClr val="FAC77D"/>
              </a:gs>
              <a:gs pos="61000">
                <a:srgbClr val="FBA97D"/>
              </a:gs>
              <a:gs pos="82001">
                <a:srgbClr val="FBD49C"/>
              </a:gs>
              <a:gs pos="100000">
                <a:srgbClr val="FEE7F2"/>
              </a:gs>
            </a:gsLst>
            <a:lin ang="5400000"/>
          </a:gradFill>
          <a:ln w="25400" algn="ctr">
            <a:solidFill>
              <a:srgbClr val="FF9900"/>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buClrTx/>
              <a:buSzTx/>
              <a:buFontTx/>
              <a:buNone/>
            </a:pPr>
            <a:r>
              <a:rPr lang="ru-RU" altLang="ru-RU" sz="1800" i="1" dirty="0">
                <a:solidFill>
                  <a:srgbClr val="000066"/>
                </a:solidFill>
                <a:latin typeface="Tahoma" pitchFamily="34" charset="0"/>
                <a:cs typeface="Tahoma" pitchFamily="34" charset="0"/>
              </a:rPr>
              <a:t>Зачетный механизм выплат </a:t>
            </a:r>
          </a:p>
        </p:txBody>
      </p:sp>
      <p:sp>
        <p:nvSpPr>
          <p:cNvPr id="5124" name="AutoShape 6"/>
          <p:cNvSpPr>
            <a:spLocks noChangeArrowheads="1"/>
          </p:cNvSpPr>
          <p:nvPr/>
        </p:nvSpPr>
        <p:spPr bwMode="auto">
          <a:xfrm>
            <a:off x="4716463" y="1196752"/>
            <a:ext cx="4248150" cy="574675"/>
          </a:xfrm>
          <a:prstGeom prst="roundRect">
            <a:avLst>
              <a:gd name="adj" fmla="val 16667"/>
            </a:avLst>
          </a:prstGeom>
          <a:gradFill rotWithShape="0">
            <a:gsLst>
              <a:gs pos="0">
                <a:srgbClr val="5E9EFF"/>
              </a:gs>
              <a:gs pos="39999">
                <a:srgbClr val="85C2FF"/>
              </a:gs>
              <a:gs pos="70000">
                <a:srgbClr val="C4D6EB"/>
              </a:gs>
              <a:gs pos="100000">
                <a:srgbClr val="FFEBFA"/>
              </a:gs>
            </a:gsLst>
            <a:lin ang="5400000"/>
          </a:gradFill>
          <a:ln w="38100" algn="ctr">
            <a:solidFill>
              <a:srgbClr val="008AF2"/>
            </a:solidFill>
            <a:round/>
            <a:headEnd/>
            <a:tailEnd/>
          </a:ln>
          <a:effectLst>
            <a:outerShdw dist="20000" dir="5400000" rotWithShape="0">
              <a:srgbClr val="000000">
                <a:alpha val="37999"/>
              </a:srgbClr>
            </a:outerShdw>
          </a:effec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buClrTx/>
              <a:buSzTx/>
              <a:buFontTx/>
              <a:buNone/>
            </a:pPr>
            <a:r>
              <a:rPr lang="ru-RU" altLang="ru-RU" sz="1800" dirty="0">
                <a:latin typeface="Tahoma" pitchFamily="34" charset="0"/>
                <a:cs typeface="Tahoma" pitchFamily="34" charset="0"/>
              </a:rPr>
              <a:t>Механизм прямых выплат </a:t>
            </a:r>
          </a:p>
        </p:txBody>
      </p:sp>
      <p:sp>
        <p:nvSpPr>
          <p:cNvPr id="17418" name="AutoShape 10" descr="Пергамент"/>
          <p:cNvSpPr>
            <a:spLocks noChangeArrowheads="1"/>
          </p:cNvSpPr>
          <p:nvPr/>
        </p:nvSpPr>
        <p:spPr bwMode="auto">
          <a:xfrm>
            <a:off x="4786313" y="5201183"/>
            <a:ext cx="3786187" cy="1000125"/>
          </a:xfrm>
          <a:prstGeom prst="roundRect">
            <a:avLst>
              <a:gd name="adj" fmla="val 16667"/>
            </a:avLst>
          </a:prstGeom>
          <a:solidFill>
            <a:schemeClr val="accent1">
              <a:lumMod val="20000"/>
              <a:lumOff val="80000"/>
            </a:schemeClr>
          </a:solidFill>
          <a:ln w="38100" algn="ctr">
            <a:solidFill>
              <a:schemeClr val="bg2">
                <a:lumMod val="20000"/>
                <a:lumOff val="80000"/>
              </a:schemeClr>
            </a:solidFill>
            <a:round/>
            <a:headEnd/>
            <a:tailEnd/>
          </a:ln>
          <a:effectLst>
            <a:outerShdw dist="20000" dir="5400000" rotWithShape="0">
              <a:srgbClr val="000000">
                <a:alpha val="37999"/>
              </a:srgbClr>
            </a:outerShdw>
          </a:effectLst>
        </p:spPr>
        <p:txBody>
          <a:bodyPr wrap="none" anchor="ctr"/>
          <a:lstStyle/>
          <a:p>
            <a:pPr marL="342900" indent="-342900" fontAlgn="auto">
              <a:spcBef>
                <a:spcPct val="20000"/>
              </a:spcBef>
              <a:spcAft>
                <a:spcPts val="0"/>
              </a:spcAft>
              <a:defRPr/>
            </a:pPr>
            <a:r>
              <a:rPr lang="ru-RU" dirty="0">
                <a:solidFill>
                  <a:srgbClr val="000066"/>
                </a:solidFill>
                <a:latin typeface="Tahoma" pitchFamily="34" charset="0"/>
                <a:cs typeface="Tahoma" pitchFamily="34" charset="0"/>
              </a:rPr>
              <a:t>ФСС РФ выполняет </a:t>
            </a:r>
          </a:p>
          <a:p>
            <a:pPr marL="342900" indent="-342900" fontAlgn="auto">
              <a:spcBef>
                <a:spcPct val="20000"/>
              </a:spcBef>
              <a:spcAft>
                <a:spcPts val="0"/>
              </a:spcAft>
              <a:defRPr/>
            </a:pPr>
            <a:r>
              <a:rPr lang="ru-RU" dirty="0">
                <a:solidFill>
                  <a:srgbClr val="000066"/>
                </a:solidFill>
                <a:latin typeface="Tahoma" pitchFamily="34" charset="0"/>
                <a:cs typeface="Tahoma" pitchFamily="34" charset="0"/>
              </a:rPr>
              <a:t>функции страховщика</a:t>
            </a:r>
          </a:p>
        </p:txBody>
      </p:sp>
      <p:sp>
        <p:nvSpPr>
          <p:cNvPr id="5126" name="Text Box 15"/>
          <p:cNvSpPr txBox="1">
            <a:spLocks noChangeArrowheads="1"/>
          </p:cNvSpPr>
          <p:nvPr/>
        </p:nvSpPr>
        <p:spPr bwMode="auto">
          <a:xfrm>
            <a:off x="1989137" y="3142776"/>
            <a:ext cx="860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400" dirty="0">
                <a:latin typeface="Tahoma" pitchFamily="34" charset="0"/>
                <a:cs typeface="Tahoma" pitchFamily="34" charset="0"/>
              </a:rPr>
              <a:t>пособие</a:t>
            </a:r>
          </a:p>
        </p:txBody>
      </p:sp>
      <p:sp>
        <p:nvSpPr>
          <p:cNvPr id="5127" name="Line 16"/>
          <p:cNvSpPr>
            <a:spLocks noChangeShapeType="1"/>
          </p:cNvSpPr>
          <p:nvPr/>
        </p:nvSpPr>
        <p:spPr bwMode="auto">
          <a:xfrm flipV="1">
            <a:off x="1547813" y="3573016"/>
            <a:ext cx="1584325" cy="0"/>
          </a:xfrm>
          <a:prstGeom prst="line">
            <a:avLst/>
          </a:prstGeom>
          <a:noFill/>
          <a:ln w="22225">
            <a:solidFill>
              <a:srgbClr val="0080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5128" name="Text Box 17"/>
          <p:cNvSpPr txBox="1">
            <a:spLocks noChangeArrowheads="1"/>
          </p:cNvSpPr>
          <p:nvPr/>
        </p:nvSpPr>
        <p:spPr bwMode="auto">
          <a:xfrm rot="-2052155">
            <a:off x="436563" y="2254250"/>
            <a:ext cx="1666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400" dirty="0">
                <a:latin typeface="Times New Roman" pitchFamily="18" charset="0"/>
                <a:cs typeface="Arial" charset="0"/>
              </a:rPr>
              <a:t>Выделение средств</a:t>
            </a:r>
            <a:endParaRPr lang="ru-RU" altLang="ru-RU" sz="1400" dirty="0">
              <a:latin typeface="Times New Roman" pitchFamily="18" charset="0"/>
              <a:cs typeface="Tahoma" pitchFamily="34" charset="0"/>
            </a:endParaRPr>
          </a:p>
        </p:txBody>
      </p:sp>
      <p:sp>
        <p:nvSpPr>
          <p:cNvPr id="5129" name="Line 18"/>
          <p:cNvSpPr>
            <a:spLocks noChangeShapeType="1"/>
          </p:cNvSpPr>
          <p:nvPr/>
        </p:nvSpPr>
        <p:spPr bwMode="auto">
          <a:xfrm flipH="1">
            <a:off x="611188" y="2133600"/>
            <a:ext cx="1439862" cy="1008063"/>
          </a:xfrm>
          <a:prstGeom prst="line">
            <a:avLst/>
          </a:prstGeom>
          <a:noFill/>
          <a:ln w="22225">
            <a:solidFill>
              <a:srgbClr val="0080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5130" name="Line 19"/>
          <p:cNvSpPr>
            <a:spLocks noChangeShapeType="1"/>
          </p:cNvSpPr>
          <p:nvPr/>
        </p:nvSpPr>
        <p:spPr bwMode="auto">
          <a:xfrm flipV="1">
            <a:off x="827088" y="2276475"/>
            <a:ext cx="1223962" cy="865188"/>
          </a:xfrm>
          <a:prstGeom prst="line">
            <a:avLst/>
          </a:prstGeom>
          <a:noFill/>
          <a:ln w="22225">
            <a:solidFill>
              <a:srgbClr val="8000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5131" name="Text Box 20"/>
          <p:cNvSpPr txBox="1">
            <a:spLocks noChangeArrowheads="1"/>
          </p:cNvSpPr>
          <p:nvPr/>
        </p:nvSpPr>
        <p:spPr bwMode="auto">
          <a:xfrm rot="19440277">
            <a:off x="1349374" y="2440257"/>
            <a:ext cx="1279525"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nSpc>
                <a:spcPct val="85000"/>
              </a:lnSpc>
              <a:spcBef>
                <a:spcPct val="50000"/>
              </a:spcBef>
              <a:buClrTx/>
              <a:buSzTx/>
              <a:buFontTx/>
              <a:buNone/>
            </a:pPr>
            <a:r>
              <a:rPr lang="ru-RU" altLang="ru-RU" sz="1200" dirty="0">
                <a:latin typeface="Times New Roman" pitchFamily="18" charset="0"/>
                <a:cs typeface="Tahoma" pitchFamily="34" charset="0"/>
              </a:rPr>
              <a:t>Страх взносы, уменьшенные на сумму выплаченных пособий</a:t>
            </a:r>
          </a:p>
          <a:p>
            <a:pPr>
              <a:lnSpc>
                <a:spcPct val="85000"/>
              </a:lnSpc>
              <a:spcBef>
                <a:spcPct val="50000"/>
              </a:spcBef>
              <a:buClrTx/>
              <a:buSzTx/>
              <a:buFontTx/>
              <a:buNone/>
            </a:pPr>
            <a:endParaRPr lang="ru-RU" altLang="ru-RU" sz="1200" dirty="0">
              <a:latin typeface="Tahoma" pitchFamily="34" charset="0"/>
              <a:cs typeface="Tahoma" pitchFamily="34" charset="0"/>
            </a:endParaRPr>
          </a:p>
        </p:txBody>
      </p:sp>
      <p:sp>
        <p:nvSpPr>
          <p:cNvPr id="5132" name="AutoShape 21"/>
          <p:cNvSpPr>
            <a:spLocks noChangeArrowheads="1"/>
          </p:cNvSpPr>
          <p:nvPr/>
        </p:nvSpPr>
        <p:spPr bwMode="auto">
          <a:xfrm>
            <a:off x="2124075" y="1916832"/>
            <a:ext cx="914400" cy="647700"/>
          </a:xfrm>
          <a:prstGeom prst="roundRect">
            <a:avLst>
              <a:gd name="adj" fmla="val 16667"/>
            </a:avLst>
          </a:prstGeom>
          <a:solidFill>
            <a:srgbClr val="CCFFFF"/>
          </a:solidFill>
          <a:ln w="9525">
            <a:solidFill>
              <a:srgbClr val="85C2FF"/>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800" dirty="0">
                <a:solidFill>
                  <a:srgbClr val="000066"/>
                </a:solidFill>
                <a:latin typeface="Tahoma" pitchFamily="34" charset="0"/>
                <a:cs typeface="Tahoma" pitchFamily="34" charset="0"/>
              </a:rPr>
              <a:t>ФСС</a:t>
            </a:r>
          </a:p>
        </p:txBody>
      </p:sp>
      <p:sp>
        <p:nvSpPr>
          <p:cNvPr id="5134" name="AutoShape 23"/>
          <p:cNvSpPr>
            <a:spLocks noChangeArrowheads="1"/>
          </p:cNvSpPr>
          <p:nvPr/>
        </p:nvSpPr>
        <p:spPr bwMode="auto">
          <a:xfrm>
            <a:off x="3286125" y="3321360"/>
            <a:ext cx="1225550" cy="647700"/>
          </a:xfrm>
          <a:prstGeom prst="roundRect">
            <a:avLst>
              <a:gd name="adj" fmla="val 16667"/>
            </a:avLst>
          </a:prstGeom>
          <a:solidFill>
            <a:srgbClr val="CCFFFF"/>
          </a:solidFill>
          <a:ln w="9525">
            <a:solidFill>
              <a:srgbClr val="85C2FF"/>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000" dirty="0">
                <a:solidFill>
                  <a:srgbClr val="000066"/>
                </a:solidFill>
                <a:latin typeface="Tahoma" pitchFamily="34" charset="0"/>
                <a:cs typeface="Tahoma" pitchFamily="34" charset="0"/>
              </a:rPr>
              <a:t>РАБОТНИК</a:t>
            </a:r>
          </a:p>
        </p:txBody>
      </p:sp>
      <p:sp>
        <p:nvSpPr>
          <p:cNvPr id="5135" name="AutoShape 24"/>
          <p:cNvSpPr>
            <a:spLocks noChangeArrowheads="1"/>
          </p:cNvSpPr>
          <p:nvPr/>
        </p:nvSpPr>
        <p:spPr bwMode="auto">
          <a:xfrm>
            <a:off x="6516688" y="1917204"/>
            <a:ext cx="914400" cy="647700"/>
          </a:xfrm>
          <a:prstGeom prst="roundRect">
            <a:avLst>
              <a:gd name="adj" fmla="val 16667"/>
            </a:avLst>
          </a:prstGeom>
          <a:solidFill>
            <a:srgbClr val="CCFFFF"/>
          </a:solidFill>
          <a:ln w="9525">
            <a:solidFill>
              <a:srgbClr val="85C2FF"/>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800" dirty="0">
                <a:solidFill>
                  <a:srgbClr val="000066"/>
                </a:solidFill>
                <a:latin typeface="Tahoma" pitchFamily="34" charset="0"/>
                <a:cs typeface="Tahoma" pitchFamily="34" charset="0"/>
              </a:rPr>
              <a:t>ФСС</a:t>
            </a:r>
          </a:p>
        </p:txBody>
      </p:sp>
      <p:sp>
        <p:nvSpPr>
          <p:cNvPr id="5136" name="AutoShape 25"/>
          <p:cNvSpPr>
            <a:spLocks noChangeArrowheads="1"/>
          </p:cNvSpPr>
          <p:nvPr/>
        </p:nvSpPr>
        <p:spPr bwMode="auto">
          <a:xfrm>
            <a:off x="4716463" y="3321360"/>
            <a:ext cx="1225550" cy="647700"/>
          </a:xfrm>
          <a:prstGeom prst="roundRect">
            <a:avLst>
              <a:gd name="adj" fmla="val 16667"/>
            </a:avLst>
          </a:prstGeom>
          <a:solidFill>
            <a:srgbClr val="CCFFFF"/>
          </a:solidFill>
          <a:ln w="9525">
            <a:solidFill>
              <a:srgbClr val="85C2FF"/>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000" dirty="0">
                <a:solidFill>
                  <a:srgbClr val="000066"/>
                </a:solidFill>
                <a:latin typeface="Tahoma" pitchFamily="34" charset="0"/>
                <a:cs typeface="Tahoma" pitchFamily="34" charset="0"/>
              </a:rPr>
              <a:t>РАБОТОДАТЕЛЬ</a:t>
            </a:r>
          </a:p>
        </p:txBody>
      </p:sp>
      <p:sp>
        <p:nvSpPr>
          <p:cNvPr id="5137" name="AutoShape 26"/>
          <p:cNvSpPr>
            <a:spLocks noChangeArrowheads="1"/>
          </p:cNvSpPr>
          <p:nvPr/>
        </p:nvSpPr>
        <p:spPr bwMode="auto">
          <a:xfrm>
            <a:off x="7740650" y="3321360"/>
            <a:ext cx="1225550" cy="647700"/>
          </a:xfrm>
          <a:prstGeom prst="roundRect">
            <a:avLst>
              <a:gd name="adj" fmla="val 16667"/>
            </a:avLst>
          </a:prstGeom>
          <a:solidFill>
            <a:srgbClr val="CCFFFF"/>
          </a:solidFill>
          <a:ln w="9525">
            <a:solidFill>
              <a:srgbClr val="85C2FF"/>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000" dirty="0">
                <a:solidFill>
                  <a:srgbClr val="000066"/>
                </a:solidFill>
                <a:latin typeface="Tahoma" pitchFamily="34" charset="0"/>
                <a:cs typeface="Tahoma" pitchFamily="34" charset="0"/>
              </a:rPr>
              <a:t>РАБОТНИК</a:t>
            </a:r>
          </a:p>
        </p:txBody>
      </p:sp>
      <p:sp>
        <p:nvSpPr>
          <p:cNvPr id="5138" name="Text Box 27"/>
          <p:cNvSpPr txBox="1">
            <a:spLocks noChangeArrowheads="1"/>
          </p:cNvSpPr>
          <p:nvPr/>
        </p:nvSpPr>
        <p:spPr bwMode="auto">
          <a:xfrm rot="-2510885">
            <a:off x="4841875" y="2368550"/>
            <a:ext cx="1654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400" dirty="0">
                <a:latin typeface="Times New Roman" pitchFamily="18" charset="0"/>
                <a:cs typeface="Times New Roman" pitchFamily="18" charset="0"/>
              </a:rPr>
              <a:t>страховые взносы</a:t>
            </a:r>
          </a:p>
        </p:txBody>
      </p:sp>
      <p:sp>
        <p:nvSpPr>
          <p:cNvPr id="5139" name="Line 28"/>
          <p:cNvSpPr>
            <a:spLocks noChangeShapeType="1"/>
          </p:cNvSpPr>
          <p:nvPr/>
        </p:nvSpPr>
        <p:spPr bwMode="auto">
          <a:xfrm flipV="1">
            <a:off x="5112060" y="2096455"/>
            <a:ext cx="1368425" cy="1152525"/>
          </a:xfrm>
          <a:prstGeom prst="line">
            <a:avLst/>
          </a:prstGeom>
          <a:noFill/>
          <a:ln w="22225">
            <a:solidFill>
              <a:srgbClr val="9933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5140" name="Text Box 29"/>
          <p:cNvSpPr txBox="1">
            <a:spLocks noChangeArrowheads="1"/>
          </p:cNvSpPr>
          <p:nvPr/>
        </p:nvSpPr>
        <p:spPr bwMode="auto">
          <a:xfrm rot="2585758">
            <a:off x="7625607" y="2394298"/>
            <a:ext cx="1101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400" dirty="0">
                <a:latin typeface="Tahoma" pitchFamily="34" charset="0"/>
                <a:cs typeface="Tahoma" pitchFamily="34" charset="0"/>
              </a:rPr>
              <a:t>пособие</a:t>
            </a:r>
          </a:p>
        </p:txBody>
      </p:sp>
      <p:sp>
        <p:nvSpPr>
          <p:cNvPr id="17438" name="Line 30"/>
          <p:cNvSpPr>
            <a:spLocks noChangeShapeType="1"/>
          </p:cNvSpPr>
          <p:nvPr/>
        </p:nvSpPr>
        <p:spPr bwMode="auto">
          <a:xfrm>
            <a:off x="7572375" y="2357438"/>
            <a:ext cx="928688" cy="928687"/>
          </a:xfrm>
          <a:prstGeom prst="line">
            <a:avLst/>
          </a:prstGeom>
          <a:ln>
            <a:headEnd/>
            <a:tailEnd type="stealth" w="lg" len="lg"/>
          </a:ln>
        </p:spPr>
        <p:style>
          <a:lnRef idx="2">
            <a:schemeClr val="accent3"/>
          </a:lnRef>
          <a:fillRef idx="0">
            <a:schemeClr val="accent3"/>
          </a:fillRef>
          <a:effectRef idx="1">
            <a:schemeClr val="accent3"/>
          </a:effectRef>
          <a:fontRef idx="minor">
            <a:schemeClr val="tx1"/>
          </a:fontRef>
        </p:style>
        <p:txBody>
          <a:bodyPr/>
          <a:lstStyle/>
          <a:p>
            <a:pPr fontAlgn="auto">
              <a:spcBef>
                <a:spcPts val="0"/>
              </a:spcBef>
              <a:spcAft>
                <a:spcPts val="0"/>
              </a:spcAft>
              <a:defRPr/>
            </a:pPr>
            <a:endParaRPr lang="ru-RU" dirty="0"/>
          </a:p>
        </p:txBody>
      </p:sp>
      <p:sp>
        <p:nvSpPr>
          <p:cNvPr id="5142" name="Line 31"/>
          <p:cNvSpPr>
            <a:spLocks noChangeShapeType="1"/>
          </p:cNvSpPr>
          <p:nvPr/>
        </p:nvSpPr>
        <p:spPr bwMode="auto">
          <a:xfrm flipV="1">
            <a:off x="5328084" y="2312355"/>
            <a:ext cx="1079500" cy="936625"/>
          </a:xfrm>
          <a:prstGeom prst="line">
            <a:avLst/>
          </a:prstGeom>
          <a:noFill/>
          <a:ln w="22225">
            <a:solidFill>
              <a:srgbClr val="993300"/>
            </a:solidFill>
            <a:round/>
            <a:headEnd/>
            <a:tailEnd type="stealth" w="lg" len="lg"/>
          </a:ln>
          <a:extLst>
            <a:ext uri="{909E8E84-426E-40DD-AFC4-6F175D3DCCD1}">
              <a14:hiddenFill xmlns:a14="http://schemas.microsoft.com/office/drawing/2010/main">
                <a:noFill/>
              </a14:hiddenFill>
            </a:ext>
          </a:extLst>
        </p:spPr>
        <p:txBody>
          <a:bodyPr/>
          <a:lstStyle/>
          <a:p>
            <a:endParaRPr lang="ru-RU" dirty="0"/>
          </a:p>
        </p:txBody>
      </p:sp>
      <p:sp>
        <p:nvSpPr>
          <p:cNvPr id="5143" name="Text Box 32"/>
          <p:cNvSpPr txBox="1">
            <a:spLocks noChangeArrowheads="1"/>
          </p:cNvSpPr>
          <p:nvPr/>
        </p:nvSpPr>
        <p:spPr bwMode="auto">
          <a:xfrm rot="19089115">
            <a:off x="5839825" y="2470662"/>
            <a:ext cx="1178077" cy="99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nSpc>
                <a:spcPct val="85000"/>
              </a:lnSpc>
              <a:spcBef>
                <a:spcPct val="50000"/>
              </a:spcBef>
              <a:buClrTx/>
              <a:buSzTx/>
              <a:buFontTx/>
              <a:buNone/>
            </a:pPr>
            <a:r>
              <a:rPr lang="ru-RU" altLang="ru-RU" sz="1200" dirty="0">
                <a:latin typeface="Times New Roman" pitchFamily="18" charset="0"/>
                <a:cs typeface="Tahoma" pitchFamily="34" charset="0"/>
              </a:rPr>
              <a:t>документы, </a:t>
            </a:r>
          </a:p>
          <a:p>
            <a:pPr>
              <a:lnSpc>
                <a:spcPct val="85000"/>
              </a:lnSpc>
              <a:spcBef>
                <a:spcPct val="50000"/>
              </a:spcBef>
              <a:buClrTx/>
              <a:buSzTx/>
              <a:buFontTx/>
              <a:buNone/>
            </a:pPr>
            <a:r>
              <a:rPr lang="ru-RU" altLang="ru-RU" sz="1200" dirty="0">
                <a:latin typeface="Times New Roman" pitchFamily="18" charset="0"/>
                <a:cs typeface="Tahoma" pitchFamily="34" charset="0"/>
              </a:rPr>
              <a:t>необходимые </a:t>
            </a:r>
          </a:p>
          <a:p>
            <a:pPr>
              <a:lnSpc>
                <a:spcPct val="85000"/>
              </a:lnSpc>
              <a:spcBef>
                <a:spcPct val="50000"/>
              </a:spcBef>
              <a:buClrTx/>
              <a:buSzTx/>
              <a:buFontTx/>
              <a:buNone/>
            </a:pPr>
            <a:r>
              <a:rPr lang="ru-RU" altLang="ru-RU" sz="1200" dirty="0">
                <a:latin typeface="Times New Roman" pitchFamily="18" charset="0"/>
                <a:cs typeface="Tahoma" pitchFamily="34" charset="0"/>
              </a:rPr>
              <a:t>для назначения </a:t>
            </a:r>
          </a:p>
          <a:p>
            <a:pPr>
              <a:lnSpc>
                <a:spcPct val="85000"/>
              </a:lnSpc>
              <a:spcBef>
                <a:spcPct val="50000"/>
              </a:spcBef>
              <a:buClrTx/>
              <a:buSzTx/>
              <a:buFontTx/>
              <a:buNone/>
            </a:pPr>
            <a:r>
              <a:rPr lang="ru-RU" altLang="ru-RU" sz="1200" dirty="0">
                <a:latin typeface="Times New Roman" pitchFamily="18" charset="0"/>
                <a:cs typeface="Tahoma" pitchFamily="34" charset="0"/>
              </a:rPr>
              <a:t>пособия</a:t>
            </a:r>
          </a:p>
        </p:txBody>
      </p:sp>
      <p:sp>
        <p:nvSpPr>
          <p:cNvPr id="5144" name="AutoShape 40"/>
          <p:cNvSpPr>
            <a:spLocks noChangeArrowheads="1"/>
          </p:cNvSpPr>
          <p:nvPr/>
        </p:nvSpPr>
        <p:spPr bwMode="auto">
          <a:xfrm>
            <a:off x="6011863" y="3645595"/>
            <a:ext cx="1695450" cy="71437"/>
          </a:xfrm>
          <a:prstGeom prst="leftArrow">
            <a:avLst>
              <a:gd name="adj1" fmla="val 50000"/>
              <a:gd name="adj2" fmla="val 643002"/>
            </a:avLst>
          </a:prstGeom>
          <a:solidFill>
            <a:schemeClr val="accent1"/>
          </a:soli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endParaRPr lang="ru-RU" altLang="ru-RU" sz="1800" dirty="0">
              <a:latin typeface="Times New Roman" pitchFamily="18" charset="0"/>
              <a:cs typeface="Arial" charset="0"/>
            </a:endParaRPr>
          </a:p>
        </p:txBody>
      </p:sp>
      <p:sp>
        <p:nvSpPr>
          <p:cNvPr id="5145" name="AutoShape 41"/>
          <p:cNvSpPr>
            <a:spLocks noChangeArrowheads="1"/>
          </p:cNvSpPr>
          <p:nvPr/>
        </p:nvSpPr>
        <p:spPr bwMode="auto">
          <a:xfrm>
            <a:off x="1511660" y="3681599"/>
            <a:ext cx="1695450" cy="71437"/>
          </a:xfrm>
          <a:prstGeom prst="leftArrow">
            <a:avLst>
              <a:gd name="adj1" fmla="val 50000"/>
              <a:gd name="adj2" fmla="val 643002"/>
            </a:avLst>
          </a:prstGeom>
          <a:solidFill>
            <a:schemeClr val="accent1"/>
          </a:soli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endParaRPr lang="ru-RU" altLang="ru-RU" sz="1800" dirty="0">
              <a:latin typeface="Times New Roman" pitchFamily="18" charset="0"/>
              <a:cs typeface="Arial" charset="0"/>
            </a:endParaRPr>
          </a:p>
        </p:txBody>
      </p:sp>
      <p:sp>
        <p:nvSpPr>
          <p:cNvPr id="5146" name="Rectangle 42"/>
          <p:cNvSpPr>
            <a:spLocks noChangeArrowheads="1"/>
          </p:cNvSpPr>
          <p:nvPr/>
        </p:nvSpPr>
        <p:spPr bwMode="auto">
          <a:xfrm>
            <a:off x="1284734" y="3769005"/>
            <a:ext cx="22431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ts val="0"/>
              </a:spcBef>
              <a:buClrTx/>
              <a:buSzTx/>
              <a:buFontTx/>
              <a:buNone/>
            </a:pPr>
            <a:r>
              <a:rPr lang="ru-RU" altLang="ru-RU" sz="1400" dirty="0" smtClean="0">
                <a:latin typeface="Tahoma" pitchFamily="34" charset="0"/>
                <a:cs typeface="Tahoma" pitchFamily="34" charset="0"/>
              </a:rPr>
              <a:t>заявление и документы</a:t>
            </a:r>
            <a:endParaRPr lang="ru-RU" altLang="ru-RU" sz="1400" dirty="0">
              <a:latin typeface="Tahoma" pitchFamily="34" charset="0"/>
              <a:cs typeface="Tahoma" pitchFamily="34" charset="0"/>
            </a:endParaRPr>
          </a:p>
        </p:txBody>
      </p:sp>
      <p:sp>
        <p:nvSpPr>
          <p:cNvPr id="5147" name="Rectangle 43"/>
          <p:cNvSpPr>
            <a:spLocks noChangeArrowheads="1"/>
          </p:cNvSpPr>
          <p:nvPr/>
        </p:nvSpPr>
        <p:spPr bwMode="auto">
          <a:xfrm>
            <a:off x="5512263" y="3800590"/>
            <a:ext cx="2656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lgn="ctr">
              <a:spcBef>
                <a:spcPct val="50000"/>
              </a:spcBef>
              <a:buClrTx/>
              <a:buSzTx/>
              <a:buFontTx/>
              <a:buNone/>
            </a:pPr>
            <a:r>
              <a:rPr lang="ru-RU" altLang="ru-RU" sz="1400" dirty="0">
                <a:latin typeface="Tahoma" pitchFamily="34" charset="0"/>
                <a:cs typeface="Tahoma" pitchFamily="34" charset="0"/>
              </a:rPr>
              <a:t>заявление и документы</a:t>
            </a:r>
          </a:p>
        </p:txBody>
      </p:sp>
      <p:sp>
        <p:nvSpPr>
          <p:cNvPr id="36" name="Выноска со стрелкой вниз 35"/>
          <p:cNvSpPr/>
          <p:nvPr/>
        </p:nvSpPr>
        <p:spPr>
          <a:xfrm>
            <a:off x="500063" y="4299942"/>
            <a:ext cx="4572000" cy="857250"/>
          </a:xfrm>
          <a:prstGeom prst="downArrowCallou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2000" dirty="0">
                <a:solidFill>
                  <a:schemeClr val="tx1"/>
                </a:solidFill>
              </a:rPr>
              <a:t>Действующие принципы:</a:t>
            </a:r>
          </a:p>
        </p:txBody>
      </p:sp>
      <p:sp>
        <p:nvSpPr>
          <p:cNvPr id="38" name="Выноска со стрелкой вниз 37"/>
          <p:cNvSpPr/>
          <p:nvPr/>
        </p:nvSpPr>
        <p:spPr>
          <a:xfrm>
            <a:off x="4643438" y="4299942"/>
            <a:ext cx="4071937" cy="857250"/>
          </a:xfrm>
          <a:prstGeom prst="downArrowCallou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sz="2000" dirty="0">
                <a:solidFill>
                  <a:schemeClr val="tx1"/>
                </a:solidFill>
              </a:rPr>
              <a:t>Действующие принципы:</a:t>
            </a:r>
          </a:p>
        </p:txBody>
      </p:sp>
      <p:sp>
        <p:nvSpPr>
          <p:cNvPr id="31" name="AutoShape 10" descr="Пергамент"/>
          <p:cNvSpPr>
            <a:spLocks noChangeArrowheads="1"/>
          </p:cNvSpPr>
          <p:nvPr/>
        </p:nvSpPr>
        <p:spPr bwMode="auto">
          <a:xfrm>
            <a:off x="642938" y="5201183"/>
            <a:ext cx="3714750" cy="1000125"/>
          </a:xfrm>
          <a:prstGeom prst="roundRect">
            <a:avLst>
              <a:gd name="adj" fmla="val 16667"/>
            </a:avLst>
          </a:prstGeom>
          <a:solidFill>
            <a:schemeClr val="accent1">
              <a:lumMod val="20000"/>
              <a:lumOff val="80000"/>
            </a:schemeClr>
          </a:solidFill>
          <a:ln w="38100" algn="ctr">
            <a:solidFill>
              <a:schemeClr val="bg2">
                <a:lumMod val="20000"/>
                <a:lumOff val="80000"/>
              </a:schemeClr>
            </a:solidFill>
            <a:round/>
            <a:headEnd/>
            <a:tailEnd/>
          </a:ln>
          <a:effectLst>
            <a:outerShdw dist="20000" dir="5400000" rotWithShape="0">
              <a:srgbClr val="000000">
                <a:alpha val="37999"/>
              </a:srgbClr>
            </a:outerShdw>
          </a:effectLst>
        </p:spPr>
        <p:txBody>
          <a:bodyPr wrap="none" anchor="ctr"/>
          <a:lstStyle/>
          <a:p>
            <a:pPr marL="342900" indent="-342900" fontAlgn="auto">
              <a:spcBef>
                <a:spcPct val="20000"/>
              </a:spcBef>
              <a:spcAft>
                <a:spcPts val="0"/>
              </a:spcAft>
              <a:defRPr/>
            </a:pPr>
            <a:r>
              <a:rPr lang="ru-RU" dirty="0">
                <a:solidFill>
                  <a:srgbClr val="000066"/>
                </a:solidFill>
                <a:latin typeface="Tahoma" pitchFamily="34" charset="0"/>
                <a:cs typeface="Tahoma" pitchFamily="34" charset="0"/>
              </a:rPr>
              <a:t>Страхователь выполняет </a:t>
            </a:r>
          </a:p>
          <a:p>
            <a:pPr marL="342900" indent="-342900" fontAlgn="auto">
              <a:spcBef>
                <a:spcPct val="20000"/>
              </a:spcBef>
              <a:spcAft>
                <a:spcPts val="0"/>
              </a:spcAft>
              <a:defRPr/>
            </a:pPr>
            <a:r>
              <a:rPr lang="ru-RU" dirty="0">
                <a:solidFill>
                  <a:srgbClr val="000066"/>
                </a:solidFill>
                <a:latin typeface="Tahoma" pitchFamily="34" charset="0"/>
                <a:cs typeface="Tahoma" pitchFamily="34" charset="0"/>
              </a:rPr>
              <a:t>функции по выплате пособий</a:t>
            </a:r>
          </a:p>
        </p:txBody>
      </p:sp>
      <p:grpSp>
        <p:nvGrpSpPr>
          <p:cNvPr id="37" name="Группа 36"/>
          <p:cNvGrpSpPr/>
          <p:nvPr/>
        </p:nvGrpSpPr>
        <p:grpSpPr>
          <a:xfrm>
            <a:off x="0" y="0"/>
            <a:ext cx="683568" cy="656692"/>
            <a:chOff x="0" y="0"/>
            <a:chExt cx="683568" cy="656692"/>
          </a:xfrm>
        </p:grpSpPr>
        <p:sp>
          <p:nvSpPr>
            <p:cNvPr id="39" name="Прямоугольник 38"/>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40"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AutoShape 25"/>
          <p:cNvSpPr>
            <a:spLocks noChangeArrowheads="1"/>
          </p:cNvSpPr>
          <p:nvPr/>
        </p:nvSpPr>
        <p:spPr bwMode="auto">
          <a:xfrm>
            <a:off x="105569" y="3356992"/>
            <a:ext cx="1225550" cy="647700"/>
          </a:xfrm>
          <a:prstGeom prst="roundRect">
            <a:avLst>
              <a:gd name="adj" fmla="val 16667"/>
            </a:avLst>
          </a:prstGeom>
          <a:solidFill>
            <a:srgbClr val="CCFFFF"/>
          </a:solidFill>
          <a:ln w="9525">
            <a:solidFill>
              <a:srgbClr val="85C2FF"/>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a:spcBef>
                <a:spcPct val="50000"/>
              </a:spcBef>
              <a:buClrTx/>
              <a:buSzTx/>
              <a:buFontTx/>
              <a:buNone/>
            </a:pPr>
            <a:r>
              <a:rPr lang="ru-RU" altLang="ru-RU" sz="1000" dirty="0">
                <a:solidFill>
                  <a:srgbClr val="000066"/>
                </a:solidFill>
                <a:latin typeface="Tahoma" pitchFamily="34" charset="0"/>
                <a:cs typeface="Tahoma" pitchFamily="34" charset="0"/>
              </a:rPr>
              <a:t>РАБОТОДАТЕЛЬ</a:t>
            </a:r>
          </a:p>
        </p:txBody>
      </p:sp>
      <p:sp>
        <p:nvSpPr>
          <p:cNvPr id="41"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63550"/>
            <a:ext cx="9144000" cy="757238"/>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solidFill>
                  <a:srgbClr val="FF0000"/>
                </a:solidFill>
                <a:latin typeface="Georgia" pitchFamily="18" charset="0"/>
              </a:rPr>
              <a:t>С </a:t>
            </a:r>
            <a:r>
              <a:rPr lang="ru-RU" sz="1700" b="1" dirty="0" smtClean="0">
                <a:solidFill>
                  <a:srgbClr val="FF0000"/>
                </a:solidFill>
                <a:latin typeface="Georgia" pitchFamily="18" charset="0"/>
              </a:rPr>
              <a:t>01.07.2019 </a:t>
            </a:r>
            <a:r>
              <a:rPr lang="ru-RU" sz="1700" b="1" dirty="0">
                <a:latin typeface="Georgia" pitchFamily="18" charset="0"/>
              </a:rPr>
              <a:t>года в </a:t>
            </a:r>
            <a:r>
              <a:rPr lang="ru-RU" sz="1700" b="1" dirty="0" smtClean="0">
                <a:latin typeface="Georgia" pitchFamily="18" charset="0"/>
              </a:rPr>
              <a:t>Мурманской области в </a:t>
            </a:r>
            <a:r>
              <a:rPr lang="ru-RU" sz="1700" b="1" dirty="0">
                <a:latin typeface="Georgia" pitchFamily="18" charset="0"/>
              </a:rPr>
              <a:t>связи с реализацией </a:t>
            </a:r>
            <a:r>
              <a:rPr lang="ru-RU" sz="1700" b="1" dirty="0" smtClean="0">
                <a:latin typeface="Georgia" pitchFamily="18" charset="0"/>
              </a:rPr>
              <a:t>проекта </a:t>
            </a:r>
            <a:r>
              <a:rPr lang="ru-RU" sz="1700" b="1" dirty="0">
                <a:latin typeface="Georgia" pitchFamily="18" charset="0"/>
              </a:rPr>
              <a:t>по переходу на прямые выплаты пособий: </a:t>
            </a:r>
          </a:p>
        </p:txBody>
      </p:sp>
      <p:sp>
        <p:nvSpPr>
          <p:cNvPr id="7171" name="Rectangle 3" descr="Rectangle: Click to edit Master text styles&#10;Second level&#10;Third level&#10;Fourth level&#10;Fifth level"/>
          <p:cNvSpPr>
            <a:spLocks noChangeArrowheads="1"/>
          </p:cNvSpPr>
          <p:nvPr/>
        </p:nvSpPr>
        <p:spPr bwMode="auto">
          <a:xfrm>
            <a:off x="0" y="1637047"/>
            <a:ext cx="9144000"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lnSpc>
                <a:spcPct val="100000"/>
              </a:lnSpc>
            </a:pPr>
            <a:endParaRPr lang="ru-RU" altLang="ru-RU" sz="2100" dirty="0">
              <a:latin typeface="Times New Roman" pitchFamily="18" charset="0"/>
            </a:endParaRPr>
          </a:p>
          <a:p>
            <a:pPr eaLnBrk="1" hangingPunct="1">
              <a:lnSpc>
                <a:spcPct val="100000"/>
              </a:lnSpc>
            </a:pPr>
            <a:r>
              <a:rPr lang="ru-RU" altLang="ru-RU" sz="2100" dirty="0">
                <a:latin typeface="Times New Roman" pitchFamily="18" charset="0"/>
              </a:rPr>
              <a:t>По новой схеме </a:t>
            </a:r>
            <a:r>
              <a:rPr lang="ru-RU" altLang="ru-RU" sz="2100" b="1" dirty="0">
                <a:solidFill>
                  <a:srgbClr val="FF0000"/>
                </a:solidFill>
                <a:latin typeface="Times New Roman" pitchFamily="18" charset="0"/>
              </a:rPr>
              <a:t>страховые взносы </a:t>
            </a:r>
            <a:r>
              <a:rPr lang="ru-RU" altLang="ru-RU" sz="2100" dirty="0">
                <a:latin typeface="Times New Roman" pitchFamily="18" charset="0"/>
              </a:rPr>
              <a:t>по обязательному социальному страхованию на случай временной нетрудоспособности и в связи с материнством, а также по обязательному социальному страхованию от несчастных случаев на производстве и профессиональных заболеваний  </a:t>
            </a:r>
            <a:r>
              <a:rPr lang="ru-RU" altLang="ru-RU" sz="2100" b="1" dirty="0">
                <a:solidFill>
                  <a:srgbClr val="2121FF"/>
                </a:solidFill>
                <a:latin typeface="Times New Roman" pitchFamily="18" charset="0"/>
              </a:rPr>
              <a:t>перечисляются</a:t>
            </a:r>
            <a:r>
              <a:rPr lang="ru-RU" altLang="ru-RU" sz="2100" b="1" dirty="0">
                <a:solidFill>
                  <a:srgbClr val="00B0F0"/>
                </a:solidFill>
                <a:latin typeface="Times New Roman" pitchFamily="18" charset="0"/>
              </a:rPr>
              <a:t> </a:t>
            </a:r>
            <a:r>
              <a:rPr lang="ru-RU" altLang="ru-RU" sz="2100" dirty="0">
                <a:latin typeface="Times New Roman" pitchFamily="18" charset="0"/>
              </a:rPr>
              <a:t>в Фонд социального страхования </a:t>
            </a:r>
            <a:r>
              <a:rPr lang="ru-RU" altLang="ru-RU" sz="2100" b="1" dirty="0">
                <a:solidFill>
                  <a:srgbClr val="FF0000"/>
                </a:solidFill>
                <a:latin typeface="Times New Roman" pitchFamily="18" charset="0"/>
              </a:rPr>
              <a:t>полностью без уменьшения на сумму расходов.</a:t>
            </a:r>
            <a:r>
              <a:rPr lang="ru-RU" altLang="ru-RU" sz="2100" dirty="0">
                <a:solidFill>
                  <a:srgbClr val="FF0000"/>
                </a:solidFill>
                <a:latin typeface="Times New Roman" pitchFamily="18" charset="0"/>
              </a:rPr>
              <a:t> </a:t>
            </a:r>
            <a:endParaRPr lang="ru-RU" altLang="ru-RU" sz="2100" dirty="0" smtClean="0">
              <a:solidFill>
                <a:srgbClr val="FF0000"/>
              </a:solidFill>
              <a:latin typeface="Times New Roman" pitchFamily="18" charset="0"/>
            </a:endParaRPr>
          </a:p>
          <a:p>
            <a:pPr marL="0" indent="0" eaLnBrk="1" hangingPunct="1">
              <a:lnSpc>
                <a:spcPct val="100000"/>
              </a:lnSpc>
              <a:buNone/>
            </a:pPr>
            <a:endParaRPr lang="ru-RU" altLang="ru-RU" sz="2100" dirty="0">
              <a:solidFill>
                <a:srgbClr val="FF0000"/>
              </a:solidFill>
              <a:latin typeface="Times New Roman" pitchFamily="18" charset="0"/>
            </a:endParaRPr>
          </a:p>
          <a:p>
            <a:pPr eaLnBrk="1" hangingPunct="1">
              <a:lnSpc>
                <a:spcPct val="100000"/>
              </a:lnSpc>
            </a:pPr>
            <a:r>
              <a:rPr lang="ru-RU" altLang="ru-RU" sz="2100" b="1" dirty="0" smtClean="0">
                <a:solidFill>
                  <a:srgbClr val="FF0000"/>
                </a:solidFill>
                <a:latin typeface="Times New Roman" pitchFamily="18" charset="0"/>
              </a:rPr>
              <a:t>Пособия</a:t>
            </a:r>
            <a:r>
              <a:rPr lang="ru-RU" altLang="ru-RU" sz="2100" dirty="0" smtClean="0">
                <a:latin typeface="Times New Roman" pitchFamily="18" charset="0"/>
              </a:rPr>
              <a:t> </a:t>
            </a:r>
            <a:r>
              <a:rPr lang="ru-RU" altLang="ru-RU" sz="2100" dirty="0">
                <a:latin typeface="Times New Roman" pitchFamily="18" charset="0"/>
              </a:rPr>
              <a:t>работающим гражданам будут рассчитываться </a:t>
            </a:r>
            <a:r>
              <a:rPr lang="ru-RU" altLang="ru-RU" sz="2100" b="1" dirty="0">
                <a:solidFill>
                  <a:srgbClr val="2121FF"/>
                </a:solidFill>
                <a:latin typeface="Times New Roman" pitchFamily="18" charset="0"/>
              </a:rPr>
              <a:t>не бухгалтерией </a:t>
            </a:r>
            <a:r>
              <a:rPr lang="ru-RU" altLang="ru-RU" sz="2100" dirty="0">
                <a:latin typeface="Times New Roman" pitchFamily="18" charset="0"/>
              </a:rPr>
              <a:t>предприятия, а </a:t>
            </a:r>
            <a:r>
              <a:rPr lang="ru-RU" altLang="ru-RU" sz="2100" dirty="0" smtClean="0">
                <a:latin typeface="Times New Roman" pitchFamily="18" charset="0"/>
              </a:rPr>
              <a:t>Фондом социального страхования  </a:t>
            </a:r>
            <a:r>
              <a:rPr lang="ru-RU" altLang="ru-RU" sz="2100" dirty="0">
                <a:latin typeface="Times New Roman" pitchFamily="18" charset="0"/>
              </a:rPr>
              <a:t>и выплачиваться </a:t>
            </a:r>
            <a:r>
              <a:rPr lang="ru-RU" altLang="ru-RU" sz="2100" b="1" dirty="0">
                <a:solidFill>
                  <a:srgbClr val="2121FF"/>
                </a:solidFill>
                <a:latin typeface="Times New Roman" pitchFamily="18" charset="0"/>
              </a:rPr>
              <a:t>напрямую</a:t>
            </a:r>
            <a:r>
              <a:rPr lang="ru-RU" altLang="ru-RU" sz="2100" dirty="0">
                <a:solidFill>
                  <a:srgbClr val="2121FF"/>
                </a:solidFill>
                <a:latin typeface="Times New Roman" pitchFamily="18" charset="0"/>
              </a:rPr>
              <a:t> </a:t>
            </a:r>
            <a:r>
              <a:rPr lang="ru-RU" altLang="ru-RU" sz="2100" dirty="0">
                <a:latin typeface="Times New Roman" pitchFamily="18" charset="0"/>
              </a:rPr>
              <a:t>на лицевой счет в банке или по почте.</a:t>
            </a:r>
          </a:p>
          <a:p>
            <a:pPr eaLnBrk="1" hangingPunct="1">
              <a:lnSpc>
                <a:spcPct val="100000"/>
              </a:lnSpc>
              <a:buFontTx/>
              <a:buNone/>
            </a:pPr>
            <a:endParaRPr lang="ru-RU" altLang="ru-RU" sz="2100" dirty="0">
              <a:latin typeface="Times New Roman" pitchFamily="18" charset="0"/>
            </a:endParaRPr>
          </a:p>
        </p:txBody>
      </p:sp>
      <p:sp>
        <p:nvSpPr>
          <p:cNvPr id="442372"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85329"/>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441413"/>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Группа 10"/>
          <p:cNvGrpSpPr/>
          <p:nvPr/>
        </p:nvGrpSpPr>
        <p:grpSpPr>
          <a:xfrm>
            <a:off x="0" y="0"/>
            <a:ext cx="683568" cy="656692"/>
            <a:chOff x="0" y="0"/>
            <a:chExt cx="683568" cy="656692"/>
          </a:xfrm>
        </p:grpSpPr>
        <p:sp>
          <p:nvSpPr>
            <p:cNvPr id="12" name="Прямоугольник 11"/>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3"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48766"/>
            <a:ext cx="9144000" cy="431305"/>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Схема выплаты пособий</a:t>
            </a:r>
          </a:p>
        </p:txBody>
      </p:sp>
      <p:pic>
        <p:nvPicPr>
          <p:cNvPr id="14339"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77329"/>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127386"/>
            <a:ext cx="9144000" cy="10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1" name="Group 30"/>
          <p:cNvGrpSpPr>
            <a:grpSpLocks/>
          </p:cNvGrpSpPr>
          <p:nvPr/>
        </p:nvGrpSpPr>
        <p:grpSpPr bwMode="auto">
          <a:xfrm>
            <a:off x="555625" y="1273509"/>
            <a:ext cx="8229600" cy="5503863"/>
            <a:chOff x="874" y="2007"/>
            <a:chExt cx="9900" cy="6649"/>
          </a:xfrm>
        </p:grpSpPr>
        <p:grpSp>
          <p:nvGrpSpPr>
            <p:cNvPr id="14343" name="Group 31"/>
            <p:cNvGrpSpPr>
              <a:grpSpLocks/>
            </p:cNvGrpSpPr>
            <p:nvPr/>
          </p:nvGrpSpPr>
          <p:grpSpPr bwMode="auto">
            <a:xfrm>
              <a:off x="4514" y="2007"/>
              <a:ext cx="3050" cy="1339"/>
              <a:chOff x="5111" y="1491"/>
              <a:chExt cx="2551" cy="1209"/>
            </a:xfrm>
          </p:grpSpPr>
          <p:sp>
            <p:nvSpPr>
              <p:cNvPr id="7200" name="AutoShape 32"/>
              <p:cNvSpPr>
                <a:spLocks noChangeArrowheads="1"/>
              </p:cNvSpPr>
              <p:nvPr/>
            </p:nvSpPr>
            <p:spPr bwMode="auto">
              <a:xfrm>
                <a:off x="5111" y="1491"/>
                <a:ext cx="2551" cy="1205"/>
              </a:xfrm>
              <a:prstGeom prst="flowChartAlternateProcess">
                <a:avLst/>
              </a:prstGeom>
              <a:solidFill>
                <a:srgbClr val="DBE5F1"/>
              </a:solidFill>
              <a:ln w="9525">
                <a:solidFill>
                  <a:srgbClr val="C6D9F1"/>
                </a:solidFill>
                <a:miter lim="800000"/>
                <a:headEnd/>
                <a:tailEnd/>
              </a:ln>
            </p:spPr>
            <p:txBody>
              <a:bodyPr/>
              <a:lstStyle/>
              <a:p>
                <a:pPr algn="ctr">
                  <a:lnSpc>
                    <a:spcPct val="100000"/>
                  </a:lnSpc>
                  <a:spcBef>
                    <a:spcPts val="0"/>
                  </a:spcBef>
                  <a:spcAft>
                    <a:spcPts val="1000"/>
                  </a:spcAft>
                  <a:defRPr/>
                </a:pPr>
                <a:r>
                  <a:rPr lang="ru-RU" sz="1050" b="1" dirty="0">
                    <a:latin typeface="+mn-lt"/>
                  </a:rPr>
                  <a:t>Застрахованное лицо</a:t>
                </a:r>
              </a:p>
            </p:txBody>
          </p:sp>
          <p:sp>
            <p:nvSpPr>
              <p:cNvPr id="7201" name="AutoShape 33"/>
              <p:cNvSpPr>
                <a:spLocks noChangeArrowheads="1"/>
              </p:cNvSpPr>
              <p:nvPr/>
            </p:nvSpPr>
            <p:spPr bwMode="auto">
              <a:xfrm>
                <a:off x="5111" y="1855"/>
                <a:ext cx="2551" cy="845"/>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50" dirty="0">
                    <a:latin typeface="+mn-lt"/>
                  </a:rPr>
                  <a:t>Заявление о выплате соответствующего вида пособия, документы, необходимые для назначения и выплаты пособия</a:t>
                </a:r>
              </a:p>
            </p:txBody>
          </p:sp>
        </p:grpSp>
        <p:grpSp>
          <p:nvGrpSpPr>
            <p:cNvPr id="14344" name="Group 34"/>
            <p:cNvGrpSpPr>
              <a:grpSpLocks/>
            </p:cNvGrpSpPr>
            <p:nvPr/>
          </p:nvGrpSpPr>
          <p:grpSpPr bwMode="auto">
            <a:xfrm>
              <a:off x="1304" y="3745"/>
              <a:ext cx="9470" cy="1598"/>
              <a:chOff x="2601" y="3114"/>
              <a:chExt cx="7920" cy="1442"/>
            </a:xfrm>
          </p:grpSpPr>
          <p:sp>
            <p:nvSpPr>
              <p:cNvPr id="7203" name="AutoShape 35"/>
              <p:cNvSpPr>
                <a:spLocks noChangeArrowheads="1"/>
              </p:cNvSpPr>
              <p:nvPr/>
            </p:nvSpPr>
            <p:spPr bwMode="auto">
              <a:xfrm>
                <a:off x="2601" y="3114"/>
                <a:ext cx="7920" cy="1442"/>
              </a:xfrm>
              <a:prstGeom prst="flowChartAlternateProcess">
                <a:avLst/>
              </a:prstGeom>
              <a:solidFill>
                <a:srgbClr val="DBE5F1"/>
              </a:solidFill>
              <a:ln w="9525">
                <a:solidFill>
                  <a:srgbClr val="C6D9F1"/>
                </a:solidFill>
                <a:miter lim="800000"/>
                <a:headEnd/>
                <a:tailEnd/>
              </a:ln>
            </p:spPr>
            <p:txBody>
              <a:bodyPr/>
              <a:lstStyle/>
              <a:p>
                <a:pPr algn="ctr">
                  <a:lnSpc>
                    <a:spcPct val="100000"/>
                  </a:lnSpc>
                  <a:spcBef>
                    <a:spcPts val="0"/>
                  </a:spcBef>
                  <a:spcAft>
                    <a:spcPts val="1000"/>
                  </a:spcAft>
                  <a:defRPr/>
                </a:pPr>
                <a:r>
                  <a:rPr lang="ru-RU" sz="1050" b="1" dirty="0">
                    <a:latin typeface="+mn-lt"/>
                  </a:rPr>
                  <a:t>Страхователь</a:t>
                </a:r>
                <a:r>
                  <a:rPr lang="ru-RU" sz="1050" dirty="0">
                    <a:latin typeface="+mn-lt"/>
                  </a:rPr>
                  <a:t> (не позднее 5 календарных дней)</a:t>
                </a:r>
              </a:p>
            </p:txBody>
          </p:sp>
          <p:sp>
            <p:nvSpPr>
              <p:cNvPr id="7204" name="AutoShape 36"/>
              <p:cNvSpPr>
                <a:spLocks noChangeArrowheads="1"/>
              </p:cNvSpPr>
              <p:nvPr/>
            </p:nvSpPr>
            <p:spPr bwMode="auto">
              <a:xfrm>
                <a:off x="5274" y="3474"/>
                <a:ext cx="2552" cy="964"/>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50">
                    <a:latin typeface="+mn-lt"/>
                  </a:rPr>
                  <a:t>Заявление о выплате пособия, акт Н-1, или о профзаболевании, или копии материалов расследования, опись, предоставление документов</a:t>
                </a:r>
              </a:p>
            </p:txBody>
          </p:sp>
          <p:sp>
            <p:nvSpPr>
              <p:cNvPr id="7205" name="AutoShape 37"/>
              <p:cNvSpPr>
                <a:spLocks noChangeArrowheads="1"/>
              </p:cNvSpPr>
              <p:nvPr/>
            </p:nvSpPr>
            <p:spPr bwMode="auto">
              <a:xfrm>
                <a:off x="2660" y="3474"/>
                <a:ext cx="2551" cy="964"/>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defRPr/>
                </a:pPr>
                <a:r>
                  <a:rPr lang="ru-RU" sz="1050">
                    <a:latin typeface="+mn-lt"/>
                  </a:rPr>
                  <a:t>Заявление о выплате пособия,</a:t>
                </a:r>
              </a:p>
              <a:p>
                <a:pPr algn="ctr">
                  <a:lnSpc>
                    <a:spcPct val="100000"/>
                  </a:lnSpc>
                  <a:spcBef>
                    <a:spcPts val="0"/>
                  </a:spcBef>
                  <a:defRPr/>
                </a:pPr>
                <a:r>
                  <a:rPr lang="ru-RU" sz="1050">
                    <a:latin typeface="+mn-lt"/>
                  </a:rPr>
                  <a:t>документы необходимые для назначения и выплаты пособия, опись  (либо реестр сведений в электронном виде)</a:t>
                </a:r>
              </a:p>
            </p:txBody>
          </p:sp>
          <p:sp>
            <p:nvSpPr>
              <p:cNvPr id="7206" name="AutoShape 38"/>
              <p:cNvSpPr>
                <a:spLocks noChangeArrowheads="1"/>
              </p:cNvSpPr>
              <p:nvPr/>
            </p:nvSpPr>
            <p:spPr bwMode="auto">
              <a:xfrm>
                <a:off x="7879" y="3474"/>
                <a:ext cx="2552" cy="964"/>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50">
                    <a:latin typeface="+mn-lt"/>
                  </a:rPr>
                  <a:t>Заявление застрахованного лица на оплату отпуска, приказ страхователя о предоставлении застрахованному лицу отпуска, справка-расчет о размере оплаты отпуска</a:t>
                </a:r>
              </a:p>
            </p:txBody>
          </p:sp>
        </p:grpSp>
        <p:cxnSp>
          <p:nvCxnSpPr>
            <p:cNvPr id="14345" name="AutoShape 39"/>
            <p:cNvCxnSpPr>
              <a:cxnSpLocks noChangeShapeType="1"/>
            </p:cNvCxnSpPr>
            <p:nvPr/>
          </p:nvCxnSpPr>
          <p:spPr bwMode="auto">
            <a:xfrm>
              <a:off x="6039" y="3346"/>
              <a:ext cx="0" cy="399"/>
            </a:xfrm>
            <a:prstGeom prst="straightConnector1">
              <a:avLst/>
            </a:prstGeom>
            <a:noFill/>
            <a:ln w="38100">
              <a:solidFill>
                <a:srgbClr val="F79646"/>
              </a:solidFill>
              <a:round/>
              <a:headEnd/>
              <a:tailEnd type="triangle" w="med" len="med"/>
            </a:ln>
            <a:extLst>
              <a:ext uri="{909E8E84-426E-40DD-AFC4-6F175D3DCCD1}">
                <a14:hiddenFill xmlns:a14="http://schemas.microsoft.com/office/drawing/2010/main">
                  <a:noFill/>
                </a14:hiddenFill>
              </a:ext>
            </a:extLst>
          </p:spPr>
        </p:cxnSp>
        <p:cxnSp>
          <p:nvCxnSpPr>
            <p:cNvPr id="14346" name="AutoShape 40"/>
            <p:cNvCxnSpPr>
              <a:cxnSpLocks noChangeShapeType="1"/>
            </p:cNvCxnSpPr>
            <p:nvPr/>
          </p:nvCxnSpPr>
          <p:spPr bwMode="auto">
            <a:xfrm>
              <a:off x="6039" y="5341"/>
              <a:ext cx="0" cy="398"/>
            </a:xfrm>
            <a:prstGeom prst="straightConnector1">
              <a:avLst/>
            </a:prstGeom>
            <a:noFill/>
            <a:ln w="38100">
              <a:solidFill>
                <a:srgbClr val="F79646"/>
              </a:solidFill>
              <a:round/>
              <a:headEnd/>
              <a:tailEnd type="triangle" w="med" len="med"/>
            </a:ln>
            <a:extLst>
              <a:ext uri="{909E8E84-426E-40DD-AFC4-6F175D3DCCD1}">
                <a14:hiddenFill xmlns:a14="http://schemas.microsoft.com/office/drawing/2010/main">
                  <a:noFill/>
                </a14:hiddenFill>
              </a:ext>
            </a:extLst>
          </p:spPr>
        </p:cxnSp>
        <p:grpSp>
          <p:nvGrpSpPr>
            <p:cNvPr id="14347" name="Group 41"/>
            <p:cNvGrpSpPr>
              <a:grpSpLocks/>
            </p:cNvGrpSpPr>
            <p:nvPr/>
          </p:nvGrpSpPr>
          <p:grpSpPr bwMode="auto">
            <a:xfrm>
              <a:off x="874" y="2677"/>
              <a:ext cx="3628" cy="5156"/>
              <a:chOff x="2241" y="2150"/>
              <a:chExt cx="3034" cy="4654"/>
            </a:xfrm>
          </p:grpSpPr>
          <p:cxnSp>
            <p:nvCxnSpPr>
              <p:cNvPr id="14356" name="AutoShape 42"/>
              <p:cNvCxnSpPr>
                <a:cxnSpLocks noChangeShapeType="1"/>
              </p:cNvCxnSpPr>
              <p:nvPr/>
            </p:nvCxnSpPr>
            <p:spPr bwMode="auto">
              <a:xfrm flipH="1">
                <a:off x="2241" y="6804"/>
                <a:ext cx="360" cy="0"/>
              </a:xfrm>
              <a:prstGeom prst="straightConnector1">
                <a:avLst/>
              </a:prstGeom>
              <a:noFill/>
              <a:ln w="38100">
                <a:solidFill>
                  <a:srgbClr val="F79646"/>
                </a:solidFill>
                <a:round/>
                <a:headEnd/>
                <a:tailEnd/>
              </a:ln>
              <a:extLst>
                <a:ext uri="{909E8E84-426E-40DD-AFC4-6F175D3DCCD1}">
                  <a14:hiddenFill xmlns:a14="http://schemas.microsoft.com/office/drawing/2010/main">
                    <a:noFill/>
                  </a14:hiddenFill>
                </a:ext>
              </a:extLst>
            </p:spPr>
          </p:cxnSp>
          <p:cxnSp>
            <p:nvCxnSpPr>
              <p:cNvPr id="14357" name="AutoShape 43"/>
              <p:cNvCxnSpPr>
                <a:cxnSpLocks noChangeShapeType="1"/>
              </p:cNvCxnSpPr>
              <p:nvPr/>
            </p:nvCxnSpPr>
            <p:spPr bwMode="auto">
              <a:xfrm flipV="1">
                <a:off x="2241" y="2150"/>
                <a:ext cx="0" cy="4654"/>
              </a:xfrm>
              <a:prstGeom prst="straightConnector1">
                <a:avLst/>
              </a:prstGeom>
              <a:noFill/>
              <a:ln w="38100">
                <a:solidFill>
                  <a:srgbClr val="F79646"/>
                </a:solidFill>
                <a:round/>
                <a:headEnd/>
                <a:tailEnd/>
              </a:ln>
              <a:extLst>
                <a:ext uri="{909E8E84-426E-40DD-AFC4-6F175D3DCCD1}">
                  <a14:hiddenFill xmlns:a14="http://schemas.microsoft.com/office/drawing/2010/main">
                    <a:noFill/>
                  </a14:hiddenFill>
                </a:ext>
              </a:extLst>
            </p:spPr>
          </p:cxnSp>
          <p:cxnSp>
            <p:nvCxnSpPr>
              <p:cNvPr id="14358" name="AutoShape 44"/>
              <p:cNvCxnSpPr>
                <a:cxnSpLocks noChangeShapeType="1"/>
              </p:cNvCxnSpPr>
              <p:nvPr/>
            </p:nvCxnSpPr>
            <p:spPr bwMode="auto">
              <a:xfrm>
                <a:off x="2241" y="2150"/>
                <a:ext cx="3034" cy="0"/>
              </a:xfrm>
              <a:prstGeom prst="straightConnector1">
                <a:avLst/>
              </a:prstGeom>
              <a:noFill/>
              <a:ln w="38100">
                <a:solidFill>
                  <a:srgbClr val="F79646"/>
                </a:solidFill>
                <a:round/>
                <a:headEnd/>
                <a:tailEnd type="triangle" w="med" len="med"/>
              </a:ln>
              <a:extLst>
                <a:ext uri="{909E8E84-426E-40DD-AFC4-6F175D3DCCD1}">
                  <a14:hiddenFill xmlns:a14="http://schemas.microsoft.com/office/drawing/2010/main">
                    <a:noFill/>
                  </a14:hiddenFill>
                </a:ext>
              </a:extLst>
            </p:spPr>
          </p:cxnSp>
        </p:grpSp>
        <p:grpSp>
          <p:nvGrpSpPr>
            <p:cNvPr id="14348" name="Group 45"/>
            <p:cNvGrpSpPr>
              <a:grpSpLocks/>
            </p:cNvGrpSpPr>
            <p:nvPr/>
          </p:nvGrpSpPr>
          <p:grpSpPr bwMode="auto">
            <a:xfrm>
              <a:off x="1304" y="5739"/>
              <a:ext cx="9470" cy="2917"/>
              <a:chOff x="1304" y="5739"/>
              <a:chExt cx="9470" cy="2917"/>
            </a:xfrm>
          </p:grpSpPr>
          <p:sp>
            <p:nvSpPr>
              <p:cNvPr id="7214" name="AutoShape 46"/>
              <p:cNvSpPr>
                <a:spLocks noChangeArrowheads="1"/>
              </p:cNvSpPr>
              <p:nvPr/>
            </p:nvSpPr>
            <p:spPr bwMode="auto">
              <a:xfrm>
                <a:off x="1304" y="5739"/>
                <a:ext cx="9470" cy="2917"/>
              </a:xfrm>
              <a:prstGeom prst="flowChartAlternateProcess">
                <a:avLst/>
              </a:prstGeom>
              <a:solidFill>
                <a:srgbClr val="DBE5F1"/>
              </a:solidFill>
              <a:ln w="9525">
                <a:solidFill>
                  <a:srgbClr val="C6D9F1"/>
                </a:solidFill>
                <a:miter lim="800000"/>
                <a:headEnd/>
                <a:tailEnd/>
              </a:ln>
            </p:spPr>
            <p:txBody>
              <a:bodyPr tIns="0"/>
              <a:lstStyle/>
              <a:p>
                <a:pPr algn="ctr">
                  <a:lnSpc>
                    <a:spcPct val="100000"/>
                  </a:lnSpc>
                  <a:spcBef>
                    <a:spcPts val="0"/>
                  </a:spcBef>
                  <a:spcAft>
                    <a:spcPts val="1000"/>
                  </a:spcAft>
                  <a:defRPr/>
                </a:pPr>
                <a:r>
                  <a:rPr lang="ru-RU" sz="1050" b="1" dirty="0">
                    <a:latin typeface="+mn-lt"/>
                  </a:rPr>
                  <a:t>Регионального отделения Фонда </a:t>
                </a:r>
                <a:r>
                  <a:rPr lang="ru-RU" sz="1050" dirty="0">
                    <a:latin typeface="+mn-lt"/>
                  </a:rPr>
                  <a:t/>
                </a:r>
                <a:br>
                  <a:rPr lang="ru-RU" sz="1050" dirty="0">
                    <a:latin typeface="+mn-lt"/>
                  </a:rPr>
                </a:br>
                <a:r>
                  <a:rPr lang="ru-RU" sz="1050" dirty="0">
                    <a:latin typeface="+mn-lt"/>
                  </a:rPr>
                  <a:t>(в течение 10 календарных дней принимает решение и перечисляет средства непосредственно застрахованному) лицу)</a:t>
                </a:r>
              </a:p>
              <a:p>
                <a:pPr>
                  <a:lnSpc>
                    <a:spcPct val="100000"/>
                  </a:lnSpc>
                  <a:spcBef>
                    <a:spcPts val="0"/>
                  </a:spcBef>
                  <a:defRPr/>
                </a:pPr>
                <a:endParaRPr lang="ru-RU" sz="1050" dirty="0">
                  <a:latin typeface="+mn-lt"/>
                </a:endParaRPr>
              </a:p>
            </p:txBody>
          </p:sp>
          <p:sp>
            <p:nvSpPr>
              <p:cNvPr id="7215" name="AutoShape 47"/>
              <p:cNvSpPr>
                <a:spLocks noChangeArrowheads="1"/>
              </p:cNvSpPr>
              <p:nvPr/>
            </p:nvSpPr>
            <p:spPr bwMode="auto">
              <a:xfrm>
                <a:off x="1374" y="7465"/>
                <a:ext cx="3050" cy="1068"/>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defRPr/>
                </a:pPr>
                <a:r>
                  <a:rPr lang="ru-RU" sz="1050">
                    <a:latin typeface="+mn-lt"/>
                  </a:rPr>
                  <a:t>Пособие по  беременности</a:t>
                </a:r>
              </a:p>
              <a:p>
                <a:pPr algn="ctr">
                  <a:lnSpc>
                    <a:spcPct val="100000"/>
                  </a:lnSpc>
                  <a:spcBef>
                    <a:spcPts val="0"/>
                  </a:spcBef>
                  <a:defRPr/>
                </a:pPr>
                <a:r>
                  <a:rPr lang="ru-RU" sz="1050">
                    <a:latin typeface="+mn-lt"/>
                  </a:rPr>
                  <a:t>и родам</a:t>
                </a:r>
              </a:p>
            </p:txBody>
          </p:sp>
          <p:sp>
            <p:nvSpPr>
              <p:cNvPr id="7216" name="AutoShape 48"/>
              <p:cNvSpPr>
                <a:spLocks noChangeArrowheads="1"/>
              </p:cNvSpPr>
              <p:nvPr/>
            </p:nvSpPr>
            <p:spPr bwMode="auto">
              <a:xfrm>
                <a:off x="1374" y="6307"/>
                <a:ext cx="3050" cy="1068"/>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defRPr/>
                </a:pPr>
                <a:r>
                  <a:rPr lang="ru-RU" sz="1050">
                    <a:latin typeface="+mn-lt"/>
                  </a:rPr>
                  <a:t>Пособие по временной нетрудоспособности, в том числе в связи с несчастным случаем на производстве и профзаболеванием</a:t>
                </a:r>
              </a:p>
            </p:txBody>
          </p:sp>
          <p:sp>
            <p:nvSpPr>
              <p:cNvPr id="7217" name="AutoShape 49"/>
              <p:cNvSpPr>
                <a:spLocks noChangeArrowheads="1"/>
              </p:cNvSpPr>
              <p:nvPr/>
            </p:nvSpPr>
            <p:spPr bwMode="auto">
              <a:xfrm>
                <a:off x="4514" y="6307"/>
                <a:ext cx="3050" cy="1068"/>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50">
                    <a:latin typeface="+mn-lt"/>
                  </a:rPr>
                  <a:t>Единовременное пособие женщинам, вставшим на учет в медицинских учреждениях в ранние сроки беременности</a:t>
                </a:r>
              </a:p>
            </p:txBody>
          </p:sp>
          <p:sp>
            <p:nvSpPr>
              <p:cNvPr id="7218" name="AutoShape 50"/>
              <p:cNvSpPr>
                <a:spLocks noChangeArrowheads="1"/>
              </p:cNvSpPr>
              <p:nvPr/>
            </p:nvSpPr>
            <p:spPr bwMode="auto">
              <a:xfrm>
                <a:off x="4522" y="7467"/>
                <a:ext cx="3050" cy="1066"/>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50">
                    <a:latin typeface="+mn-lt"/>
                  </a:rPr>
                  <a:t>Ежемесячное пособие по уходу за ребенком</a:t>
                </a:r>
              </a:p>
            </p:txBody>
          </p:sp>
          <p:sp>
            <p:nvSpPr>
              <p:cNvPr id="7219" name="AutoShape 51"/>
              <p:cNvSpPr>
                <a:spLocks noChangeArrowheads="1"/>
              </p:cNvSpPr>
              <p:nvPr/>
            </p:nvSpPr>
            <p:spPr bwMode="auto">
              <a:xfrm>
                <a:off x="7671" y="6307"/>
                <a:ext cx="3050" cy="1068"/>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50">
                    <a:latin typeface="+mn-lt"/>
                  </a:rPr>
                  <a:t>Единовременное пособие  при рождении ребенка</a:t>
                </a:r>
              </a:p>
            </p:txBody>
          </p:sp>
          <p:sp>
            <p:nvSpPr>
              <p:cNvPr id="7220" name="AutoShape 52"/>
              <p:cNvSpPr>
                <a:spLocks noChangeArrowheads="1"/>
              </p:cNvSpPr>
              <p:nvPr/>
            </p:nvSpPr>
            <p:spPr bwMode="auto">
              <a:xfrm>
                <a:off x="7671" y="7465"/>
                <a:ext cx="3050" cy="1068"/>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50">
                    <a:latin typeface="+mn-lt"/>
                  </a:rPr>
                  <a:t>Оплата отпуска на весь период лечения и проезда к месту лечения и обратно (сверх ежегодно оплачиваемого отпуска)</a:t>
                </a:r>
              </a:p>
            </p:txBody>
          </p:sp>
        </p:grpSp>
      </p:grpSp>
      <p:sp>
        <p:nvSpPr>
          <p:cNvPr id="53"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30" name="Группа 29"/>
          <p:cNvGrpSpPr/>
          <p:nvPr/>
        </p:nvGrpSpPr>
        <p:grpSpPr>
          <a:xfrm>
            <a:off x="0" y="0"/>
            <a:ext cx="683568" cy="656692"/>
            <a:chOff x="0" y="0"/>
            <a:chExt cx="683568" cy="656692"/>
          </a:xfrm>
        </p:grpSpPr>
        <p:sp>
          <p:nvSpPr>
            <p:cNvPr id="31" name="Прямоугольник 30"/>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32"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25910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32384"/>
            <a:ext cx="9144000" cy="378619"/>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Схема возмещения расходов</a:t>
            </a:r>
          </a:p>
        </p:txBody>
      </p:sp>
      <p:pic>
        <p:nvPicPr>
          <p:cNvPr id="20483"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92696"/>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074491"/>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5" name="Group 31"/>
          <p:cNvGrpSpPr>
            <a:grpSpLocks/>
          </p:cNvGrpSpPr>
          <p:nvPr/>
        </p:nvGrpSpPr>
        <p:grpSpPr bwMode="auto">
          <a:xfrm>
            <a:off x="142875" y="1376363"/>
            <a:ext cx="8893175" cy="5400675"/>
            <a:chOff x="1287" y="2244"/>
            <a:chExt cx="9901" cy="6783"/>
          </a:xfrm>
        </p:grpSpPr>
        <p:cxnSp>
          <p:nvCxnSpPr>
            <p:cNvPr id="20487" name="AutoShape 32"/>
            <p:cNvCxnSpPr>
              <a:cxnSpLocks noChangeShapeType="1"/>
            </p:cNvCxnSpPr>
            <p:nvPr/>
          </p:nvCxnSpPr>
          <p:spPr bwMode="auto">
            <a:xfrm>
              <a:off x="4442" y="3586"/>
              <a:ext cx="0" cy="399"/>
            </a:xfrm>
            <a:prstGeom prst="straightConnector1">
              <a:avLst/>
            </a:prstGeom>
            <a:noFill/>
            <a:ln w="38100">
              <a:solidFill>
                <a:srgbClr val="F79646"/>
              </a:solidFill>
              <a:round/>
              <a:headEnd/>
              <a:tailEnd type="triangle" w="med" len="med"/>
            </a:ln>
            <a:extLst>
              <a:ext uri="{909E8E84-426E-40DD-AFC4-6F175D3DCCD1}">
                <a14:hiddenFill xmlns:a14="http://schemas.microsoft.com/office/drawing/2010/main">
                  <a:noFill/>
                </a14:hiddenFill>
              </a:ext>
            </a:extLst>
          </p:spPr>
        </p:cxnSp>
        <p:cxnSp>
          <p:nvCxnSpPr>
            <p:cNvPr id="20488" name="AutoShape 33"/>
            <p:cNvCxnSpPr>
              <a:cxnSpLocks noChangeShapeType="1"/>
            </p:cNvCxnSpPr>
            <p:nvPr/>
          </p:nvCxnSpPr>
          <p:spPr bwMode="auto">
            <a:xfrm>
              <a:off x="6279" y="5581"/>
              <a:ext cx="0" cy="398"/>
            </a:xfrm>
            <a:prstGeom prst="straightConnector1">
              <a:avLst/>
            </a:prstGeom>
            <a:noFill/>
            <a:ln w="38100">
              <a:solidFill>
                <a:srgbClr val="F79646"/>
              </a:solidFill>
              <a:round/>
              <a:headEnd/>
              <a:tailEnd type="triangle" w="med" len="med"/>
            </a:ln>
            <a:extLst>
              <a:ext uri="{909E8E84-426E-40DD-AFC4-6F175D3DCCD1}">
                <a14:hiddenFill xmlns:a14="http://schemas.microsoft.com/office/drawing/2010/main">
                  <a:noFill/>
                </a14:hiddenFill>
              </a:ext>
            </a:extLst>
          </p:spPr>
        </p:cxnSp>
        <p:sp>
          <p:nvSpPr>
            <p:cNvPr id="89122" name="AutoShape 34"/>
            <p:cNvSpPr>
              <a:spLocks noChangeArrowheads="1"/>
            </p:cNvSpPr>
            <p:nvPr/>
          </p:nvSpPr>
          <p:spPr bwMode="auto">
            <a:xfrm>
              <a:off x="6328" y="2244"/>
              <a:ext cx="3049" cy="1336"/>
            </a:xfrm>
            <a:prstGeom prst="flowChartAlternateProcess">
              <a:avLst/>
            </a:prstGeom>
            <a:solidFill>
              <a:srgbClr val="DBE5F1"/>
            </a:solidFill>
            <a:ln w="9525">
              <a:solidFill>
                <a:srgbClr val="C6D9F1"/>
              </a:solidFill>
              <a:miter lim="800000"/>
              <a:headEnd/>
              <a:tailEnd/>
            </a:ln>
          </p:spPr>
          <p:txBody>
            <a:bodyPr/>
            <a:lstStyle/>
            <a:p>
              <a:pPr algn="ctr">
                <a:lnSpc>
                  <a:spcPct val="100000"/>
                </a:lnSpc>
                <a:spcBef>
                  <a:spcPts val="0"/>
                </a:spcBef>
                <a:spcAft>
                  <a:spcPts val="1000"/>
                </a:spcAft>
                <a:defRPr/>
              </a:pPr>
              <a:r>
                <a:rPr lang="ru-RU" sz="1000" b="1" dirty="0">
                  <a:latin typeface="+mn-lt"/>
                </a:rPr>
                <a:t>Специализированная служба по вопросам похоронного дела</a:t>
              </a:r>
            </a:p>
          </p:txBody>
        </p:sp>
        <p:sp>
          <p:nvSpPr>
            <p:cNvPr id="89123" name="AutoShape 35"/>
            <p:cNvSpPr>
              <a:spLocks noChangeArrowheads="1"/>
            </p:cNvSpPr>
            <p:nvPr/>
          </p:nvSpPr>
          <p:spPr bwMode="auto">
            <a:xfrm>
              <a:off x="6328" y="2908"/>
              <a:ext cx="3049" cy="676"/>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00">
                  <a:latin typeface="+mn-lt"/>
                </a:rPr>
                <a:t>Заявление о возмещении расходов на выплату социального пособия на погребение, справка о смерти</a:t>
              </a:r>
            </a:p>
          </p:txBody>
        </p:sp>
        <p:sp>
          <p:nvSpPr>
            <p:cNvPr id="89124" name="AutoShape 36"/>
            <p:cNvSpPr>
              <a:spLocks noChangeArrowheads="1"/>
            </p:cNvSpPr>
            <p:nvPr/>
          </p:nvSpPr>
          <p:spPr bwMode="auto">
            <a:xfrm>
              <a:off x="2917" y="2248"/>
              <a:ext cx="3052" cy="1336"/>
            </a:xfrm>
            <a:prstGeom prst="flowChartAlternateProcess">
              <a:avLst/>
            </a:prstGeom>
            <a:solidFill>
              <a:srgbClr val="DBE5F1"/>
            </a:solidFill>
            <a:ln w="9525">
              <a:solidFill>
                <a:srgbClr val="C6D9F1"/>
              </a:solidFill>
              <a:miter lim="800000"/>
              <a:headEnd/>
              <a:tailEnd/>
            </a:ln>
          </p:spPr>
          <p:txBody>
            <a:bodyPr/>
            <a:lstStyle/>
            <a:p>
              <a:pPr algn="ctr">
                <a:lnSpc>
                  <a:spcPct val="100000"/>
                </a:lnSpc>
                <a:spcBef>
                  <a:spcPts val="0"/>
                </a:spcBef>
                <a:spcAft>
                  <a:spcPts val="1000"/>
                </a:spcAft>
                <a:defRPr/>
              </a:pPr>
              <a:r>
                <a:rPr lang="ru-RU" sz="1000" b="1" dirty="0">
                  <a:latin typeface="+mn-lt"/>
                </a:rPr>
                <a:t>Застрахованное лицо</a:t>
              </a:r>
            </a:p>
          </p:txBody>
        </p:sp>
        <p:sp>
          <p:nvSpPr>
            <p:cNvPr id="89125" name="AutoShape 37"/>
            <p:cNvSpPr>
              <a:spLocks noChangeArrowheads="1"/>
            </p:cNvSpPr>
            <p:nvPr/>
          </p:nvSpPr>
          <p:spPr bwMode="auto">
            <a:xfrm>
              <a:off x="2917" y="2908"/>
              <a:ext cx="3052" cy="678"/>
            </a:xfrm>
            <a:prstGeom prst="flowChartAlternateProcess">
              <a:avLst/>
            </a:prstGeom>
            <a:solidFill>
              <a:srgbClr val="C6D9F1"/>
            </a:solidFill>
            <a:ln w="9525">
              <a:solidFill>
                <a:srgbClr val="C6D9F1"/>
              </a:solidFill>
              <a:miter lim="800000"/>
              <a:headEnd/>
              <a:tailEnd/>
            </a:ln>
          </p:spPr>
          <p:txBody>
            <a:bodyPr anchor="ctr"/>
            <a:lstStyle/>
            <a:p>
              <a:pPr algn="ctr">
                <a:lnSpc>
                  <a:spcPct val="100000"/>
                </a:lnSpc>
                <a:spcBef>
                  <a:spcPts val="0"/>
                </a:spcBef>
                <a:spcAft>
                  <a:spcPts val="1000"/>
                </a:spcAft>
                <a:defRPr/>
              </a:pPr>
              <a:r>
                <a:rPr lang="ru-RU" sz="1000">
                  <a:latin typeface="+mn-lt"/>
                </a:rPr>
                <a:t>Заявление о выплате соответствующего вида пособия, документы, необходимые для назначения и выплаты пособия</a:t>
              </a:r>
            </a:p>
          </p:txBody>
        </p:sp>
        <p:grpSp>
          <p:nvGrpSpPr>
            <p:cNvPr id="20493" name="Group 38"/>
            <p:cNvGrpSpPr>
              <a:grpSpLocks/>
            </p:cNvGrpSpPr>
            <p:nvPr/>
          </p:nvGrpSpPr>
          <p:grpSpPr bwMode="auto">
            <a:xfrm>
              <a:off x="1544" y="3985"/>
              <a:ext cx="9470" cy="1598"/>
              <a:chOff x="1544" y="3985"/>
              <a:chExt cx="9470" cy="1598"/>
            </a:xfrm>
          </p:grpSpPr>
          <p:sp>
            <p:nvSpPr>
              <p:cNvPr id="89127" name="AutoShape 39"/>
              <p:cNvSpPr>
                <a:spLocks noChangeArrowheads="1"/>
              </p:cNvSpPr>
              <p:nvPr/>
            </p:nvSpPr>
            <p:spPr bwMode="auto">
              <a:xfrm>
                <a:off x="1542" y="3985"/>
                <a:ext cx="9487" cy="1641"/>
              </a:xfrm>
              <a:prstGeom prst="flowChartAlternateProcess">
                <a:avLst/>
              </a:prstGeom>
              <a:solidFill>
                <a:srgbClr val="DBE5F1"/>
              </a:solidFill>
              <a:ln w="9525">
                <a:solidFill>
                  <a:srgbClr val="C6D9F1"/>
                </a:solidFill>
                <a:miter lim="800000"/>
                <a:headEnd/>
                <a:tailEnd/>
              </a:ln>
            </p:spPr>
            <p:txBody>
              <a:bodyPr/>
              <a:lstStyle/>
              <a:p>
                <a:pPr algn="ctr">
                  <a:lnSpc>
                    <a:spcPct val="100000"/>
                  </a:lnSpc>
                  <a:spcBef>
                    <a:spcPts val="0"/>
                  </a:spcBef>
                  <a:spcAft>
                    <a:spcPts val="1000"/>
                  </a:spcAft>
                  <a:defRPr/>
                </a:pPr>
                <a:r>
                  <a:rPr lang="ru-RU" sz="1000" b="1" dirty="0">
                    <a:latin typeface="+mn-lt"/>
                  </a:rPr>
                  <a:t>Страхователь (срок не установлен, о необходимости обращения принимает решение самостоятельно)</a:t>
                </a:r>
              </a:p>
            </p:txBody>
          </p:sp>
          <p:sp>
            <p:nvSpPr>
              <p:cNvPr id="89128" name="AutoShape 40"/>
              <p:cNvSpPr>
                <a:spLocks noChangeArrowheads="1"/>
              </p:cNvSpPr>
              <p:nvPr/>
            </p:nvSpPr>
            <p:spPr bwMode="auto">
              <a:xfrm>
                <a:off x="3965" y="4383"/>
                <a:ext cx="2268" cy="1134"/>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dirty="0">
                    <a:latin typeface="+mn-lt"/>
                  </a:rPr>
                  <a:t>Заявление о возмещении доп. расходов на выплату пособия по временной нетрудоспособности за счёт межбюджетных трансфертов. Документы подтверждающие стаж</a:t>
                </a:r>
              </a:p>
            </p:txBody>
          </p:sp>
          <p:sp>
            <p:nvSpPr>
              <p:cNvPr id="89129" name="AutoShape 41"/>
              <p:cNvSpPr>
                <a:spLocks noChangeArrowheads="1"/>
              </p:cNvSpPr>
              <p:nvPr/>
            </p:nvSpPr>
            <p:spPr bwMode="auto">
              <a:xfrm>
                <a:off x="1614" y="4383"/>
                <a:ext cx="2269" cy="1134"/>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dirty="0">
                    <a:latin typeface="+mn-lt"/>
                  </a:rPr>
                  <a:t>Заявление о возмещении</a:t>
                </a:r>
              </a:p>
              <a:p>
                <a:pPr algn="ctr">
                  <a:lnSpc>
                    <a:spcPct val="100000"/>
                  </a:lnSpc>
                  <a:spcBef>
                    <a:spcPts val="0"/>
                  </a:spcBef>
                  <a:defRPr/>
                </a:pPr>
                <a:r>
                  <a:rPr lang="ru-RU" sz="1000" dirty="0">
                    <a:latin typeface="+mn-lt"/>
                  </a:rPr>
                  <a:t>расходов, копия приказа о предоставлении дополнительных выходных дней для ухода за детьми-инвалидами</a:t>
                </a:r>
              </a:p>
            </p:txBody>
          </p:sp>
          <p:sp>
            <p:nvSpPr>
              <p:cNvPr id="89130" name="AutoShape 42"/>
              <p:cNvSpPr>
                <a:spLocks noChangeArrowheads="1"/>
              </p:cNvSpPr>
              <p:nvPr/>
            </p:nvSpPr>
            <p:spPr bwMode="auto">
              <a:xfrm>
                <a:off x="6315" y="4383"/>
                <a:ext cx="2269" cy="1134"/>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a:latin typeface="+mn-lt"/>
                  </a:rPr>
                  <a:t>Заявление о возмещении произведённых расходов на предупредительные меры, документы, подтверждающие расходы</a:t>
                </a:r>
              </a:p>
            </p:txBody>
          </p:sp>
          <p:sp>
            <p:nvSpPr>
              <p:cNvPr id="89131" name="AutoShape 43"/>
              <p:cNvSpPr>
                <a:spLocks noChangeArrowheads="1"/>
              </p:cNvSpPr>
              <p:nvPr/>
            </p:nvSpPr>
            <p:spPr bwMode="auto">
              <a:xfrm>
                <a:off x="8668" y="4383"/>
                <a:ext cx="2269" cy="1134"/>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a:latin typeface="+mn-lt"/>
                  </a:rPr>
                  <a:t>Заявление о возмещении расходов на выплату социального пособия на погребение, справка о смерти</a:t>
                </a:r>
              </a:p>
            </p:txBody>
          </p:sp>
        </p:grpSp>
        <p:grpSp>
          <p:nvGrpSpPr>
            <p:cNvPr id="20494" name="Group 44"/>
            <p:cNvGrpSpPr>
              <a:grpSpLocks/>
            </p:cNvGrpSpPr>
            <p:nvPr/>
          </p:nvGrpSpPr>
          <p:grpSpPr bwMode="auto">
            <a:xfrm>
              <a:off x="1287" y="4784"/>
              <a:ext cx="257" cy="2720"/>
              <a:chOff x="1287" y="4784"/>
              <a:chExt cx="257" cy="2720"/>
            </a:xfrm>
          </p:grpSpPr>
          <p:cxnSp>
            <p:nvCxnSpPr>
              <p:cNvPr id="20507" name="AutoShape 45"/>
              <p:cNvCxnSpPr>
                <a:cxnSpLocks noChangeShapeType="1"/>
              </p:cNvCxnSpPr>
              <p:nvPr/>
            </p:nvCxnSpPr>
            <p:spPr bwMode="auto">
              <a:xfrm flipH="1">
                <a:off x="1287" y="7503"/>
                <a:ext cx="257" cy="1"/>
              </a:xfrm>
              <a:prstGeom prst="straightConnector1">
                <a:avLst/>
              </a:prstGeom>
              <a:noFill/>
              <a:ln w="38100">
                <a:solidFill>
                  <a:srgbClr val="F79646"/>
                </a:solidFill>
                <a:round/>
                <a:headEnd/>
                <a:tailEnd/>
              </a:ln>
              <a:extLst>
                <a:ext uri="{909E8E84-426E-40DD-AFC4-6F175D3DCCD1}">
                  <a14:hiddenFill xmlns:a14="http://schemas.microsoft.com/office/drawing/2010/main">
                    <a:noFill/>
                  </a14:hiddenFill>
                </a:ext>
              </a:extLst>
            </p:spPr>
          </p:cxnSp>
          <p:cxnSp>
            <p:nvCxnSpPr>
              <p:cNvPr id="20508" name="AutoShape 46"/>
              <p:cNvCxnSpPr>
                <a:cxnSpLocks noChangeShapeType="1"/>
              </p:cNvCxnSpPr>
              <p:nvPr/>
            </p:nvCxnSpPr>
            <p:spPr bwMode="auto">
              <a:xfrm flipV="1">
                <a:off x="1287" y="4784"/>
                <a:ext cx="1" cy="2720"/>
              </a:xfrm>
              <a:prstGeom prst="straightConnector1">
                <a:avLst/>
              </a:prstGeom>
              <a:noFill/>
              <a:ln w="38100">
                <a:solidFill>
                  <a:srgbClr val="F79646"/>
                </a:solidFill>
                <a:round/>
                <a:headEnd/>
                <a:tailEnd/>
              </a:ln>
              <a:extLst>
                <a:ext uri="{909E8E84-426E-40DD-AFC4-6F175D3DCCD1}">
                  <a14:hiddenFill xmlns:a14="http://schemas.microsoft.com/office/drawing/2010/main">
                    <a:noFill/>
                  </a14:hiddenFill>
                </a:ext>
              </a:extLst>
            </p:spPr>
          </p:cxnSp>
          <p:cxnSp>
            <p:nvCxnSpPr>
              <p:cNvPr id="20509" name="AutoShape 47"/>
              <p:cNvCxnSpPr>
                <a:cxnSpLocks noChangeShapeType="1"/>
              </p:cNvCxnSpPr>
              <p:nvPr/>
            </p:nvCxnSpPr>
            <p:spPr bwMode="auto">
              <a:xfrm>
                <a:off x="1287" y="4784"/>
                <a:ext cx="257" cy="2"/>
              </a:xfrm>
              <a:prstGeom prst="straightConnector1">
                <a:avLst/>
              </a:prstGeom>
              <a:noFill/>
              <a:ln w="38100">
                <a:solidFill>
                  <a:srgbClr val="F79646"/>
                </a:solidFill>
                <a:round/>
                <a:headEnd/>
                <a:tailEnd type="triangle" w="med" len="med"/>
              </a:ln>
              <a:extLst>
                <a:ext uri="{909E8E84-426E-40DD-AFC4-6F175D3DCCD1}">
                  <a14:hiddenFill xmlns:a14="http://schemas.microsoft.com/office/drawing/2010/main">
                    <a:noFill/>
                  </a14:hiddenFill>
                </a:ext>
              </a:extLst>
            </p:spPr>
          </p:cxnSp>
        </p:grpSp>
        <p:cxnSp>
          <p:nvCxnSpPr>
            <p:cNvPr id="20495" name="AutoShape 48"/>
            <p:cNvCxnSpPr>
              <a:cxnSpLocks noChangeShapeType="1"/>
            </p:cNvCxnSpPr>
            <p:nvPr/>
          </p:nvCxnSpPr>
          <p:spPr bwMode="auto">
            <a:xfrm>
              <a:off x="7852" y="3580"/>
              <a:ext cx="0" cy="399"/>
            </a:xfrm>
            <a:prstGeom prst="straightConnector1">
              <a:avLst/>
            </a:prstGeom>
            <a:noFill/>
            <a:ln w="38100">
              <a:solidFill>
                <a:srgbClr val="F79646"/>
              </a:solidFill>
              <a:round/>
              <a:headEnd/>
              <a:tailEnd type="triangle" w="med" len="med"/>
            </a:ln>
            <a:extLst>
              <a:ext uri="{909E8E84-426E-40DD-AFC4-6F175D3DCCD1}">
                <a14:hiddenFill xmlns:a14="http://schemas.microsoft.com/office/drawing/2010/main">
                  <a:noFill/>
                </a14:hiddenFill>
              </a:ext>
            </a:extLst>
          </p:spPr>
        </p:cxnSp>
        <p:grpSp>
          <p:nvGrpSpPr>
            <p:cNvPr id="20496" name="Group 49"/>
            <p:cNvGrpSpPr>
              <a:grpSpLocks/>
            </p:cNvGrpSpPr>
            <p:nvPr/>
          </p:nvGrpSpPr>
          <p:grpSpPr bwMode="auto">
            <a:xfrm>
              <a:off x="1544" y="5979"/>
              <a:ext cx="9470" cy="3048"/>
              <a:chOff x="1544" y="5979"/>
              <a:chExt cx="9470" cy="3048"/>
            </a:xfrm>
          </p:grpSpPr>
          <p:sp>
            <p:nvSpPr>
              <p:cNvPr id="89138" name="AutoShape 50"/>
              <p:cNvSpPr>
                <a:spLocks noChangeArrowheads="1"/>
              </p:cNvSpPr>
              <p:nvPr/>
            </p:nvSpPr>
            <p:spPr bwMode="auto">
              <a:xfrm>
                <a:off x="1542" y="5957"/>
                <a:ext cx="9487" cy="3070"/>
              </a:xfrm>
              <a:prstGeom prst="flowChartAlternateProcess">
                <a:avLst/>
              </a:prstGeom>
              <a:solidFill>
                <a:srgbClr val="DBE5F1"/>
              </a:solidFill>
              <a:ln w="9525">
                <a:solidFill>
                  <a:srgbClr val="C6D9F1"/>
                </a:solidFill>
                <a:miter lim="800000"/>
                <a:headEnd/>
                <a:tailEnd/>
              </a:ln>
            </p:spPr>
            <p:txBody>
              <a:bodyPr tIns="0"/>
              <a:lstStyle/>
              <a:p>
                <a:pPr algn="ctr">
                  <a:lnSpc>
                    <a:spcPct val="100000"/>
                  </a:lnSpc>
                  <a:spcBef>
                    <a:spcPts val="0"/>
                  </a:spcBef>
                  <a:spcAft>
                    <a:spcPts val="0"/>
                  </a:spcAft>
                  <a:defRPr/>
                </a:pPr>
                <a:r>
                  <a:rPr lang="ru-RU" sz="1000" b="1" dirty="0">
                    <a:latin typeface="+mn-lt"/>
                  </a:rPr>
                  <a:t>Региональное отделение Фонда (для принятия решения 10 рабочих дней, не позднее 2 рабочих дней перечисляет на расчетный счет страхователя </a:t>
                </a:r>
              </a:p>
              <a:p>
                <a:pPr algn="ctr">
                  <a:lnSpc>
                    <a:spcPct val="100000"/>
                  </a:lnSpc>
                  <a:spcBef>
                    <a:spcPts val="0"/>
                  </a:spcBef>
                  <a:spcAft>
                    <a:spcPts val="1000"/>
                  </a:spcAft>
                  <a:defRPr/>
                </a:pPr>
                <a:r>
                  <a:rPr lang="ru-RU" sz="1000" b="1" dirty="0">
                    <a:latin typeface="+mn-lt"/>
                  </a:rPr>
                  <a:t> (специализированной службы)</a:t>
                </a:r>
              </a:p>
              <a:p>
                <a:pPr>
                  <a:lnSpc>
                    <a:spcPct val="100000"/>
                  </a:lnSpc>
                  <a:spcBef>
                    <a:spcPts val="0"/>
                  </a:spcBef>
                  <a:defRPr/>
                </a:pPr>
                <a:endParaRPr lang="ru-RU" sz="1000" dirty="0">
                  <a:latin typeface="+mn-lt"/>
                </a:endParaRPr>
              </a:p>
            </p:txBody>
          </p:sp>
          <p:sp>
            <p:nvSpPr>
              <p:cNvPr id="89139" name="AutoShape 51"/>
              <p:cNvSpPr>
                <a:spLocks noChangeArrowheads="1"/>
              </p:cNvSpPr>
              <p:nvPr/>
            </p:nvSpPr>
            <p:spPr bwMode="auto">
              <a:xfrm>
                <a:off x="1630" y="6327"/>
                <a:ext cx="3146" cy="524"/>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dirty="0">
                    <a:latin typeface="+mn-lt"/>
                  </a:rPr>
                  <a:t>Оплата 4-х дополнительных дней для</a:t>
                </a:r>
              </a:p>
              <a:p>
                <a:pPr algn="ctr">
                  <a:lnSpc>
                    <a:spcPct val="100000"/>
                  </a:lnSpc>
                  <a:spcBef>
                    <a:spcPts val="0"/>
                  </a:spcBef>
                  <a:defRPr/>
                </a:pPr>
                <a:r>
                  <a:rPr lang="ru-RU" sz="1000" dirty="0">
                    <a:latin typeface="+mn-lt"/>
                  </a:rPr>
                  <a:t>ухода за детьми-инвалидами</a:t>
                </a:r>
              </a:p>
            </p:txBody>
          </p:sp>
          <p:sp>
            <p:nvSpPr>
              <p:cNvPr id="89140" name="AutoShape 52"/>
              <p:cNvSpPr>
                <a:spLocks noChangeArrowheads="1"/>
              </p:cNvSpPr>
              <p:nvPr/>
            </p:nvSpPr>
            <p:spPr bwMode="auto">
              <a:xfrm>
                <a:off x="1630" y="6987"/>
                <a:ext cx="3146" cy="566"/>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dirty="0">
                    <a:latin typeface="+mn-lt"/>
                  </a:rPr>
                  <a:t>Возмещение расходов на выплату пособия по временной нетрудоспособности за счет межбюджетных трансфертов</a:t>
                </a:r>
              </a:p>
            </p:txBody>
          </p:sp>
          <p:sp>
            <p:nvSpPr>
              <p:cNvPr id="89141" name="AutoShape 53"/>
              <p:cNvSpPr>
                <a:spLocks noChangeArrowheads="1"/>
              </p:cNvSpPr>
              <p:nvPr/>
            </p:nvSpPr>
            <p:spPr bwMode="auto">
              <a:xfrm>
                <a:off x="8127" y="6327"/>
                <a:ext cx="2838" cy="524"/>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a:latin typeface="+mn-lt"/>
                  </a:rPr>
                  <a:t>Возмещение стоимости услуг по погребению специализированной</a:t>
                </a:r>
              </a:p>
              <a:p>
                <a:pPr algn="ctr">
                  <a:lnSpc>
                    <a:spcPct val="100000"/>
                  </a:lnSpc>
                  <a:spcBef>
                    <a:spcPts val="0"/>
                  </a:spcBef>
                  <a:defRPr/>
                </a:pPr>
                <a:r>
                  <a:rPr lang="ru-RU" sz="1000">
                    <a:latin typeface="+mn-lt"/>
                  </a:rPr>
                  <a:t>службе</a:t>
                </a:r>
              </a:p>
            </p:txBody>
          </p:sp>
          <p:sp>
            <p:nvSpPr>
              <p:cNvPr id="89142" name="AutoShape 54"/>
              <p:cNvSpPr>
                <a:spLocks noChangeArrowheads="1"/>
              </p:cNvSpPr>
              <p:nvPr/>
            </p:nvSpPr>
            <p:spPr bwMode="auto">
              <a:xfrm>
                <a:off x="1630" y="8307"/>
                <a:ext cx="3146" cy="566"/>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dirty="0">
                    <a:latin typeface="+mn-lt"/>
                  </a:rPr>
                  <a:t>Предупредительные меры по сокращению травматизма</a:t>
                </a:r>
              </a:p>
            </p:txBody>
          </p:sp>
          <p:sp>
            <p:nvSpPr>
              <p:cNvPr id="89143" name="AutoShape 55"/>
              <p:cNvSpPr>
                <a:spLocks noChangeArrowheads="1"/>
              </p:cNvSpPr>
              <p:nvPr/>
            </p:nvSpPr>
            <p:spPr bwMode="auto">
              <a:xfrm>
                <a:off x="1630" y="7647"/>
                <a:ext cx="3146" cy="566"/>
              </a:xfrm>
              <a:prstGeom prst="flowChartAlternateProcess">
                <a:avLst/>
              </a:prstGeom>
              <a:solidFill>
                <a:srgbClr val="C6D9F1"/>
              </a:solidFill>
              <a:ln w="9525">
                <a:solidFill>
                  <a:srgbClr val="C6D9F1"/>
                </a:solidFill>
                <a:miter lim="800000"/>
                <a:headEnd/>
                <a:tailEnd/>
              </a:ln>
            </p:spPr>
            <p:txBody>
              <a:bodyPr lIns="0" tIns="0" rIns="0" bIns="0" anchor="ctr"/>
              <a:lstStyle/>
              <a:p>
                <a:pPr algn="ctr">
                  <a:lnSpc>
                    <a:spcPct val="100000"/>
                  </a:lnSpc>
                  <a:spcBef>
                    <a:spcPts val="0"/>
                  </a:spcBef>
                  <a:defRPr/>
                </a:pPr>
                <a:r>
                  <a:rPr lang="ru-RU" sz="1000" dirty="0">
                    <a:latin typeface="+mn-lt"/>
                  </a:rPr>
                  <a:t>Социальное пособие на погребение</a:t>
                </a:r>
              </a:p>
            </p:txBody>
          </p:sp>
        </p:grpSp>
        <p:grpSp>
          <p:nvGrpSpPr>
            <p:cNvPr id="20497" name="Group 56"/>
            <p:cNvGrpSpPr>
              <a:grpSpLocks/>
            </p:cNvGrpSpPr>
            <p:nvPr/>
          </p:nvGrpSpPr>
          <p:grpSpPr bwMode="auto">
            <a:xfrm>
              <a:off x="9377" y="2905"/>
              <a:ext cx="1811" cy="3783"/>
              <a:chOff x="9377" y="2905"/>
              <a:chExt cx="1811" cy="3783"/>
            </a:xfrm>
          </p:grpSpPr>
          <p:cxnSp>
            <p:nvCxnSpPr>
              <p:cNvPr id="20498" name="AutoShape 57"/>
              <p:cNvCxnSpPr>
                <a:cxnSpLocks noChangeShapeType="1"/>
              </p:cNvCxnSpPr>
              <p:nvPr/>
            </p:nvCxnSpPr>
            <p:spPr bwMode="auto">
              <a:xfrm flipH="1">
                <a:off x="11014" y="6687"/>
                <a:ext cx="174" cy="1"/>
              </a:xfrm>
              <a:prstGeom prst="straightConnector1">
                <a:avLst/>
              </a:prstGeom>
              <a:noFill/>
              <a:ln w="38100">
                <a:solidFill>
                  <a:srgbClr val="F79646"/>
                </a:solidFill>
                <a:round/>
                <a:headEnd/>
                <a:tailEnd/>
              </a:ln>
              <a:extLst>
                <a:ext uri="{909E8E84-426E-40DD-AFC4-6F175D3DCCD1}">
                  <a14:hiddenFill xmlns:a14="http://schemas.microsoft.com/office/drawing/2010/main">
                    <a:noFill/>
                  </a14:hiddenFill>
                </a:ext>
              </a:extLst>
            </p:spPr>
          </p:cxnSp>
          <p:cxnSp>
            <p:nvCxnSpPr>
              <p:cNvPr id="20499" name="AutoShape 58"/>
              <p:cNvCxnSpPr>
                <a:cxnSpLocks noChangeShapeType="1"/>
              </p:cNvCxnSpPr>
              <p:nvPr/>
            </p:nvCxnSpPr>
            <p:spPr bwMode="auto">
              <a:xfrm flipV="1">
                <a:off x="11188" y="2907"/>
                <a:ext cx="0" cy="3780"/>
              </a:xfrm>
              <a:prstGeom prst="straightConnector1">
                <a:avLst/>
              </a:prstGeom>
              <a:noFill/>
              <a:ln w="38100">
                <a:solidFill>
                  <a:srgbClr val="F79646"/>
                </a:solidFill>
                <a:round/>
                <a:headEnd/>
                <a:tailEnd/>
              </a:ln>
              <a:extLst>
                <a:ext uri="{909E8E84-426E-40DD-AFC4-6F175D3DCCD1}">
                  <a14:hiddenFill xmlns:a14="http://schemas.microsoft.com/office/drawing/2010/main">
                    <a:noFill/>
                  </a14:hiddenFill>
                </a:ext>
              </a:extLst>
            </p:spPr>
          </p:cxnSp>
          <p:cxnSp>
            <p:nvCxnSpPr>
              <p:cNvPr id="20500" name="AutoShape 59"/>
              <p:cNvCxnSpPr>
                <a:cxnSpLocks noChangeShapeType="1"/>
              </p:cNvCxnSpPr>
              <p:nvPr/>
            </p:nvCxnSpPr>
            <p:spPr bwMode="auto">
              <a:xfrm>
                <a:off x="9377" y="2905"/>
                <a:ext cx="1810" cy="2"/>
              </a:xfrm>
              <a:prstGeom prst="straightConnector1">
                <a:avLst/>
              </a:prstGeom>
              <a:noFill/>
              <a:ln w="38100">
                <a:solidFill>
                  <a:srgbClr val="F79646"/>
                </a:solidFill>
                <a:round/>
                <a:headEnd type="triangle" w="med" len="med"/>
                <a:tailEnd/>
              </a:ln>
              <a:extLst>
                <a:ext uri="{909E8E84-426E-40DD-AFC4-6F175D3DCCD1}">
                  <a14:hiddenFill xmlns:a14="http://schemas.microsoft.com/office/drawing/2010/main">
                    <a:noFill/>
                  </a14:hiddenFill>
                </a:ext>
              </a:extLst>
            </p:spPr>
          </p:cxnSp>
        </p:grpSp>
      </p:grpSp>
      <p:sp>
        <p:nvSpPr>
          <p:cNvPr id="88"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36" name="Группа 35"/>
          <p:cNvGrpSpPr/>
          <p:nvPr/>
        </p:nvGrpSpPr>
        <p:grpSpPr>
          <a:xfrm>
            <a:off x="0" y="0"/>
            <a:ext cx="683568" cy="656692"/>
            <a:chOff x="0" y="0"/>
            <a:chExt cx="683568" cy="656692"/>
          </a:xfrm>
        </p:grpSpPr>
        <p:sp>
          <p:nvSpPr>
            <p:cNvPr id="37" name="Прямоугольник 36"/>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38"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07658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ChangeArrowheads="1"/>
          </p:cNvSpPr>
          <p:nvPr/>
        </p:nvSpPr>
        <p:spPr bwMode="auto">
          <a:xfrm>
            <a:off x="0" y="756692"/>
            <a:ext cx="9144000" cy="757238"/>
          </a:xfrm>
          <a:prstGeom prst="rect">
            <a:avLst/>
          </a:prstGeom>
          <a:gradFill rotWithShape="1">
            <a:gsLst>
              <a:gs pos="0">
                <a:srgbClr val="CC9900"/>
              </a:gs>
              <a:gs pos="50000">
                <a:schemeClr val="bg1"/>
              </a:gs>
              <a:gs pos="100000">
                <a:srgbClr val="CC9900"/>
              </a:gs>
            </a:gsLst>
            <a:lin ang="18900000" scaled="1"/>
          </a:gradFill>
          <a:ln w="12700" algn="ctr">
            <a:solidFill>
              <a:schemeClr val="hlink"/>
            </a:solidFill>
            <a:miter lim="800000"/>
            <a:headEnd/>
            <a:tailEnd/>
          </a:ln>
          <a:effectLst/>
          <a:extLst/>
        </p:spPr>
        <p:txBody>
          <a:bodyPr/>
          <a:lstStyle/>
          <a:p>
            <a:pPr algn="ctr">
              <a:lnSpc>
                <a:spcPct val="110000"/>
              </a:lnSpc>
              <a:spcBef>
                <a:spcPct val="0"/>
              </a:spcBef>
              <a:defRPr/>
            </a:pPr>
            <a:r>
              <a:rPr lang="ru-RU" sz="1700" b="1" dirty="0">
                <a:latin typeface="Georgia" pitchFamily="18" charset="0"/>
              </a:rPr>
              <a:t>Порядок обращения за выплатами</a:t>
            </a:r>
          </a:p>
          <a:p>
            <a:pPr algn="ctr">
              <a:lnSpc>
                <a:spcPct val="110000"/>
              </a:lnSpc>
              <a:spcBef>
                <a:spcPct val="0"/>
              </a:spcBef>
              <a:defRPr/>
            </a:pPr>
            <a:r>
              <a:rPr lang="ru-RU" sz="1700" b="1" dirty="0">
                <a:latin typeface="Georgia" pitchFamily="18" charset="0"/>
              </a:rPr>
              <a:t> и алгоритм действий субъектов обязательного социального страхования</a:t>
            </a:r>
          </a:p>
          <a:p>
            <a:pPr algn="ctr">
              <a:lnSpc>
                <a:spcPct val="110000"/>
              </a:lnSpc>
              <a:spcBef>
                <a:spcPct val="0"/>
              </a:spcBef>
              <a:defRPr/>
            </a:pPr>
            <a:endParaRPr lang="ru-RU" sz="1700" b="1" dirty="0">
              <a:latin typeface="Georgia" pitchFamily="18" charset="0"/>
            </a:endParaRPr>
          </a:p>
        </p:txBody>
      </p:sp>
      <p:sp>
        <p:nvSpPr>
          <p:cNvPr id="29699" name="Rectangle 3" descr="Rectangle: Click to edit Master text styles&#10;Second level&#10;Third level&#10;Fourth level&#10;Fifth level"/>
          <p:cNvSpPr>
            <a:spLocks noChangeArrowheads="1"/>
          </p:cNvSpPr>
          <p:nvPr/>
        </p:nvSpPr>
        <p:spPr bwMode="auto">
          <a:xfrm>
            <a:off x="71438" y="1700808"/>
            <a:ext cx="9072562" cy="4968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bg2"/>
              </a:buClr>
              <a:buSzPct val="75000"/>
              <a:buFont typeface="Wingdings" pitchFamily="2" charset="2"/>
              <a:buChar char="n"/>
              <a:defRPr sz="3200">
                <a:solidFill>
                  <a:schemeClr val="tx1"/>
                </a:solidFill>
                <a:latin typeface="Arial" charset="0"/>
              </a:defRPr>
            </a:lvl1pPr>
            <a:lvl2pPr marL="742950" indent="-285750">
              <a:spcBef>
                <a:spcPct val="20000"/>
              </a:spcBef>
              <a:buClr>
                <a:schemeClr val="accent2"/>
              </a:buClr>
              <a:buSzPct val="80000"/>
              <a:buFont typeface="Wingdings" pitchFamily="2" charset="2"/>
              <a:buChar char="¨"/>
              <a:defRPr sz="2800">
                <a:solidFill>
                  <a:schemeClr val="tx1"/>
                </a:solidFill>
                <a:latin typeface="Arial" charset="0"/>
              </a:defRPr>
            </a:lvl2pPr>
            <a:lvl3pPr marL="1143000" indent="-228600">
              <a:spcBef>
                <a:spcPct val="20000"/>
              </a:spcBef>
              <a:buClr>
                <a:schemeClr val="bg2"/>
              </a:buClr>
              <a:buSzPct val="65000"/>
              <a:buFont typeface="Wingdings" pitchFamily="2" charset="2"/>
              <a:buChar char="n"/>
              <a:defRPr sz="2400">
                <a:solidFill>
                  <a:schemeClr val="tx1"/>
                </a:solidFill>
                <a:latin typeface="Arial" charset="0"/>
              </a:defRPr>
            </a:lvl3pPr>
            <a:lvl4pPr marL="1600200" indent="-228600">
              <a:spcBef>
                <a:spcPct val="20000"/>
              </a:spcBef>
              <a:buClr>
                <a:schemeClr val="accent2"/>
              </a:buClr>
              <a:buSzPct val="70000"/>
              <a:buFont typeface="Wingdings" pitchFamily="2" charset="2"/>
              <a:buChar char="¨"/>
              <a:defRPr sz="2000">
                <a:solidFill>
                  <a:schemeClr val="tx1"/>
                </a:solidFill>
                <a:latin typeface="Arial" charset="0"/>
              </a:defRPr>
            </a:lvl4pPr>
            <a:lvl5pPr marL="2057400" indent="-228600">
              <a:spcBef>
                <a:spcPct val="20000"/>
              </a:spcBef>
              <a:buClr>
                <a:schemeClr val="bg2"/>
              </a:buClr>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charset="0"/>
              </a:defRPr>
            </a:lvl9pPr>
          </a:lstStyle>
          <a:p>
            <a:pPr eaLnBrk="1" hangingPunct="1">
              <a:lnSpc>
                <a:spcPct val="90000"/>
              </a:lnSpc>
              <a:spcBef>
                <a:spcPts val="0"/>
              </a:spcBef>
            </a:pPr>
            <a:r>
              <a:rPr lang="ru-RU" altLang="ru-RU" sz="2200" dirty="0">
                <a:solidFill>
                  <a:srgbClr val="FF0000"/>
                </a:solidFill>
                <a:latin typeface="Times New Roman" pitchFamily="18" charset="0"/>
              </a:rPr>
              <a:t>Работодатель общей численностью свыше 25 человек</a:t>
            </a:r>
            <a:r>
              <a:rPr lang="ru-RU" altLang="ru-RU" sz="2200" dirty="0">
                <a:solidFill>
                  <a:srgbClr val="FF9900"/>
                </a:solidFill>
                <a:latin typeface="Times New Roman" pitchFamily="18" charset="0"/>
              </a:rPr>
              <a:t> </a:t>
            </a:r>
            <a:r>
              <a:rPr lang="ru-RU" altLang="ru-RU" sz="2200" dirty="0">
                <a:latin typeface="Times New Roman" pitchFamily="18" charset="0"/>
              </a:rPr>
              <a:t>не позднее 5 календарных дней со дня представления застрахованными лицами заявлений и документов, необходимых для назначения и выплаты соответствующих видов пособий, </a:t>
            </a:r>
            <a:r>
              <a:rPr lang="ru-RU" altLang="ru-RU" sz="2200" dirty="0">
                <a:solidFill>
                  <a:srgbClr val="2121FF"/>
                </a:solidFill>
                <a:latin typeface="Times New Roman" pitchFamily="18" charset="0"/>
              </a:rPr>
              <a:t>представляет реестр сведений установленной формы в электронном виде</a:t>
            </a:r>
            <a:r>
              <a:rPr lang="ru-RU" altLang="ru-RU" sz="2200" dirty="0">
                <a:latin typeface="Times New Roman" pitchFamily="18" charset="0"/>
              </a:rPr>
              <a:t>, заверенный цифровой подписью (ЦП), в </a:t>
            </a:r>
            <a:r>
              <a:rPr lang="ru-RU" altLang="ru-RU" sz="2200" dirty="0" smtClean="0">
                <a:latin typeface="Times New Roman" pitchFamily="18" charset="0"/>
              </a:rPr>
              <a:t>региональное отделение </a:t>
            </a:r>
            <a:r>
              <a:rPr lang="ru-RU" altLang="ru-RU" sz="2200" dirty="0">
                <a:latin typeface="Times New Roman" pitchFamily="18" charset="0"/>
              </a:rPr>
              <a:t>Фонда по месту своей регистрации.</a:t>
            </a:r>
          </a:p>
          <a:p>
            <a:pPr eaLnBrk="1" hangingPunct="1">
              <a:lnSpc>
                <a:spcPct val="90000"/>
              </a:lnSpc>
              <a:spcBef>
                <a:spcPts val="0"/>
              </a:spcBef>
            </a:pPr>
            <a:r>
              <a:rPr lang="ru-RU" altLang="ru-RU" sz="2200" dirty="0">
                <a:solidFill>
                  <a:srgbClr val="FF0000"/>
                </a:solidFill>
                <a:latin typeface="Times New Roman" pitchFamily="18" charset="0"/>
              </a:rPr>
              <a:t>Работодатель с численность работников менее 25 человек </a:t>
            </a:r>
            <a:r>
              <a:rPr lang="ru-RU" altLang="ru-RU" sz="2200" dirty="0">
                <a:latin typeface="Times New Roman" pitchFamily="18" charset="0"/>
              </a:rPr>
              <a:t>не позднее 5 календарных дней со дня представления застрахованными лицами заявлений и документов, необходимых для назначения и выплаты соответствующих видов пособий, </a:t>
            </a:r>
            <a:r>
              <a:rPr lang="ru-RU" altLang="ru-RU" sz="2200" dirty="0">
                <a:solidFill>
                  <a:srgbClr val="2121FF"/>
                </a:solidFill>
                <a:latin typeface="Times New Roman" pitchFamily="18" charset="0"/>
              </a:rPr>
              <a:t>представляет поступившие к нему заявления и документы, а также опись представленных заявлений и документов</a:t>
            </a:r>
            <a:r>
              <a:rPr lang="ru-RU" altLang="ru-RU" sz="2200" dirty="0">
                <a:latin typeface="Times New Roman" pitchFamily="18" charset="0"/>
              </a:rPr>
              <a:t> установленной формы в </a:t>
            </a:r>
            <a:r>
              <a:rPr lang="ru-RU" altLang="ru-RU" sz="2200" dirty="0" smtClean="0">
                <a:latin typeface="Times New Roman" pitchFamily="18" charset="0"/>
              </a:rPr>
              <a:t>региональное  </a:t>
            </a:r>
            <a:r>
              <a:rPr lang="ru-RU" altLang="ru-RU" sz="2200" dirty="0">
                <a:latin typeface="Times New Roman" pitchFamily="18" charset="0"/>
              </a:rPr>
              <a:t>отделения Фонда по месту своей регистрации (лично или по почте) </a:t>
            </a:r>
            <a:r>
              <a:rPr lang="ru-RU" altLang="ru-RU" sz="2200" dirty="0">
                <a:solidFill>
                  <a:srgbClr val="2121FF"/>
                </a:solidFill>
                <a:latin typeface="Times New Roman" pitchFamily="18" charset="0"/>
              </a:rPr>
              <a:t>или представляет реестр сведений в электронном виде аналогично крупным работодателям.</a:t>
            </a:r>
          </a:p>
        </p:txBody>
      </p:sp>
      <p:pic>
        <p:nvPicPr>
          <p:cNvPr id="29700" name="Picture 5"/>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685255"/>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6"/>
          <p:cNvPicPr>
            <a:picLocks noChangeAspect="1" noChangeArrowheads="1"/>
          </p:cNvPicPr>
          <p:nvPr/>
        </p:nvPicPr>
        <p:blipFill>
          <a:blip r:embed="rId2">
            <a:extLst>
              <a:ext uri="{28A0092B-C50C-407E-A947-70E740481C1C}">
                <a14:useLocalDpi xmlns:a14="http://schemas.microsoft.com/office/drawing/2010/main" val="0"/>
              </a:ext>
            </a:extLst>
          </a:blip>
          <a:srcRect l="3287"/>
          <a:stretch>
            <a:fillRect/>
          </a:stretch>
        </p:blipFill>
        <p:spPr bwMode="auto">
          <a:xfrm>
            <a:off x="0" y="1477417"/>
            <a:ext cx="9144000" cy="7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p:nvSpPr>
        <p:spPr bwMode="auto">
          <a:xfrm>
            <a:off x="684213" y="115888"/>
            <a:ext cx="8459787" cy="304800"/>
          </a:xfrm>
          <a:prstGeom prst="rect">
            <a:avLst/>
          </a:prstGeom>
          <a:noFill/>
          <a:ln>
            <a:noFill/>
          </a:ln>
          <a:effectLst/>
          <a:extLst/>
        </p:spPr>
        <p:txBody>
          <a:bodyPr lIns="92075" tIns="46038" rIns="92075" bIns="46038" anchor="ctr"/>
          <a:lstStyle/>
          <a:p>
            <a:pPr algn="ctr">
              <a:lnSpc>
                <a:spcPct val="110000"/>
              </a:lnSpc>
              <a:spcBef>
                <a:spcPct val="0"/>
              </a:spcBef>
              <a:defRPr/>
            </a:pPr>
            <a:r>
              <a:rPr lang="ru-RU" sz="1200" b="1" dirty="0">
                <a:solidFill>
                  <a:srgbClr val="FFFFFF"/>
                </a:solidFill>
                <a:effectLst>
                  <a:outerShdw blurRad="38100" dist="38100" dir="2700000" algn="tl">
                    <a:srgbClr val="000000"/>
                  </a:outerShdw>
                </a:effectLst>
                <a:latin typeface="Garamond" pitchFamily="18" charset="0"/>
              </a:rPr>
              <a:t>ПИЛОТНЫЙ ПРОЕКТ ФОНДА  СОЦИАЛЬНОГО  СТРАХОВАНИЯ  РОССИЙСКОЙ  ФЕДЕРАЦИИ</a:t>
            </a:r>
          </a:p>
        </p:txBody>
      </p:sp>
      <p:grpSp>
        <p:nvGrpSpPr>
          <p:cNvPr id="9" name="Группа 8"/>
          <p:cNvGrpSpPr/>
          <p:nvPr/>
        </p:nvGrpSpPr>
        <p:grpSpPr>
          <a:xfrm>
            <a:off x="0" y="0"/>
            <a:ext cx="683568" cy="656692"/>
            <a:chOff x="0" y="0"/>
            <a:chExt cx="683568" cy="656692"/>
          </a:xfrm>
        </p:grpSpPr>
        <p:sp>
          <p:nvSpPr>
            <p:cNvPr id="10" name="Прямоугольник 9"/>
            <p:cNvSpPr/>
            <p:nvPr/>
          </p:nvSpPr>
          <p:spPr bwMode="auto">
            <a:xfrm>
              <a:off x="0" y="0"/>
              <a:ext cx="683568" cy="656692"/>
            </a:xfrm>
            <a:prstGeom prst="rect">
              <a:avLst/>
            </a:prstGeom>
            <a:solidFill>
              <a:srgbClr val="F3F3FF"/>
            </a:solidFill>
            <a:ln w="9525" cap="flat" cmpd="sng" algn="ctr">
              <a:solidFill>
                <a:srgbClr val="F3F3FF"/>
              </a:solidFill>
              <a:prstDash val="solid"/>
              <a:round/>
              <a:headEnd type="none" w="med" len="med"/>
              <a:tailEnd type="none" w="med" len="med"/>
            </a:ln>
            <a:effectLst>
              <a:outerShdw dist="63500" sx="1000" sy="1000" algn="ctr" rotWithShape="0">
                <a:schemeClr val="bg2"/>
              </a:outerShdw>
            </a:effectLst>
          </p:spPr>
          <p:txBody>
            <a:bodyPr vert="horz" wrap="square" lIns="0" tIns="0" rIns="0" bIns="0" numCol="1" rtlCol="0" anchor="t" anchorCtr="0" compatLnSpc="1">
              <a:prstTxWarp prst="textNoShape">
                <a:avLst/>
              </a:prstTxWarp>
              <a:spAutoFit/>
            </a:bodyPr>
            <a:lstStyle/>
            <a:p>
              <a:pPr marL="0" marR="0" indent="0" algn="l" defTabSz="914400" rtl="0" eaLnBrk="0" fontAlgn="base" latinLnBrk="0" hangingPunct="0">
                <a:lnSpc>
                  <a:spcPts val="2400"/>
                </a:lnSpc>
                <a:spcBef>
                  <a:spcPct val="5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p:txBody>
        </p:sp>
        <p:pic>
          <p:nvPicPr>
            <p:cNvPr id="11" name="Picture 46" descr="C:\Users\Jarikov\Desktop\Без-имени-2.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000"/>
                      </a14:imgEffect>
                    </a14:imgLayer>
                  </a14:imgProps>
                </a:ext>
                <a:ext uri="{28A0092B-C50C-407E-A947-70E740481C1C}">
                  <a14:useLocalDpi xmlns:a14="http://schemas.microsoft.com/office/drawing/2010/main" val="0"/>
                </a:ext>
              </a:extLst>
            </a:blip>
            <a:srcRect/>
            <a:stretch>
              <a:fillRect/>
            </a:stretch>
          </p:blipFill>
          <p:spPr bwMode="auto">
            <a:xfrm>
              <a:off x="0" y="8620"/>
              <a:ext cx="673801" cy="62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Пиксел">
  <a:themeElements>
    <a:clrScheme name="Пиксел 14">
      <a:dk1>
        <a:srgbClr val="000000"/>
      </a:dk1>
      <a:lt1>
        <a:srgbClr val="DDDDDD"/>
      </a:lt1>
      <a:dk2>
        <a:srgbClr val="000000"/>
      </a:dk2>
      <a:lt2>
        <a:srgbClr val="00007D"/>
      </a:lt2>
      <a:accent1>
        <a:srgbClr val="9999FF"/>
      </a:accent1>
      <a:accent2>
        <a:srgbClr val="9999CC"/>
      </a:accent2>
      <a:accent3>
        <a:srgbClr val="EBEBEB"/>
      </a:accent3>
      <a:accent4>
        <a:srgbClr val="000000"/>
      </a:accent4>
      <a:accent5>
        <a:srgbClr val="CACAFF"/>
      </a:accent5>
      <a:accent6>
        <a:srgbClr val="8A8AB9"/>
      </a:accent6>
      <a:hlink>
        <a:srgbClr val="666699"/>
      </a:hlink>
      <a:folHlink>
        <a:srgbClr val="CCCCE6"/>
      </a:folHlink>
    </a:clrScheme>
    <a:fontScheme name="Пиксел">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63500" dir="19387806" algn="ctr" rotWithShape="0">
            <a:schemeClr val="bg2"/>
          </a:outerShdw>
        </a:effectLst>
      </a:spPr>
      <a:bodyPr vert="horz" wrap="square" lIns="0" tIns="0" rIns="0" bIns="0" numCol="1" anchor="t" anchorCtr="0" compatLnSpc="1">
        <a:prstTxWarp prst="textNoShape">
          <a:avLst/>
        </a:prstTxWarp>
        <a:spAutoFit/>
      </a:bodyPr>
      <a:lstStyle>
        <a:defPPr marL="0" marR="0" indent="0" algn="l" defTabSz="914400" rtl="0" eaLnBrk="0" fontAlgn="base" latinLnBrk="0" hangingPunct="0">
          <a:lnSpc>
            <a:spcPts val="2400"/>
          </a:lnSpc>
          <a:spcBef>
            <a:spcPct val="50000"/>
          </a:spcBef>
          <a:spcAft>
            <a:spcPct val="0"/>
          </a:spcAft>
          <a:buClrTx/>
          <a:buSzTx/>
          <a:buFontTx/>
          <a:buNone/>
          <a:tabLst/>
          <a:defRPr kumimoji="0"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63500" dir="19387806" algn="ctr" rotWithShape="0">
            <a:schemeClr val="bg2"/>
          </a:outerShdw>
        </a:effectLst>
      </a:spPr>
      <a:bodyPr vert="horz" wrap="square" lIns="0" tIns="0" rIns="0" bIns="0" numCol="1" anchor="t" anchorCtr="0" compatLnSpc="1">
        <a:prstTxWarp prst="textNoShape">
          <a:avLst/>
        </a:prstTxWarp>
        <a:spAutoFit/>
      </a:bodyPr>
      <a:lstStyle>
        <a:defPPr marL="0" marR="0" indent="0" algn="l" defTabSz="914400" rtl="0" eaLnBrk="0" fontAlgn="base" latinLnBrk="0" hangingPunct="0">
          <a:lnSpc>
            <a:spcPts val="2400"/>
          </a:lnSpc>
          <a:spcBef>
            <a:spcPct val="50000"/>
          </a:spcBef>
          <a:spcAft>
            <a:spcPct val="0"/>
          </a:spcAft>
          <a:buClrTx/>
          <a:buSzTx/>
          <a:buFontTx/>
          <a:buNone/>
          <a:tabLst/>
          <a:defRPr kumimoji="0"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Пиксел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Пиксел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Пиксел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Пиксел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Пиксел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Пиксел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Пиксел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Пиксел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Пиксел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Пиксел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Пиксел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
      <a:clrScheme name="Пиксел 13">
        <a:dk1>
          <a:srgbClr val="000000"/>
        </a:dk1>
        <a:lt1>
          <a:srgbClr val="CCCCFF"/>
        </a:lt1>
        <a:dk2>
          <a:srgbClr val="000000"/>
        </a:dk2>
        <a:lt2>
          <a:srgbClr val="00007D"/>
        </a:lt2>
        <a:accent1>
          <a:srgbClr val="9999FF"/>
        </a:accent1>
        <a:accent2>
          <a:srgbClr val="9999CC"/>
        </a:accent2>
        <a:accent3>
          <a:srgbClr val="E2E2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
      <a:clrScheme name="Пиксел 14">
        <a:dk1>
          <a:srgbClr val="000000"/>
        </a:dk1>
        <a:lt1>
          <a:srgbClr val="DDDDDD"/>
        </a:lt1>
        <a:dk2>
          <a:srgbClr val="000000"/>
        </a:dk2>
        <a:lt2>
          <a:srgbClr val="00007D"/>
        </a:lt2>
        <a:accent1>
          <a:srgbClr val="9999FF"/>
        </a:accent1>
        <a:accent2>
          <a:srgbClr val="9999CC"/>
        </a:accent2>
        <a:accent3>
          <a:srgbClr val="EBEBEB"/>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10153</TotalTime>
  <Words>2718</Words>
  <Application>Microsoft Office PowerPoint</Application>
  <PresentationFormat>Экран (4:3)</PresentationFormat>
  <Paragraphs>250</Paragraphs>
  <Slides>33</Slides>
  <Notes>10</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1</vt:i4>
      </vt:variant>
      <vt:variant>
        <vt:lpstr>Заголовки слайдов</vt:lpstr>
      </vt:variant>
      <vt:variant>
        <vt:i4>33</vt:i4>
      </vt:variant>
    </vt:vector>
  </HeadingPairs>
  <TitlesOfParts>
    <vt:vector size="45" baseType="lpstr">
      <vt:lpstr>Arial</vt:lpstr>
      <vt:lpstr>Arial Black</vt:lpstr>
      <vt:lpstr>Bookman Old Style</vt:lpstr>
      <vt:lpstr>Calibri</vt:lpstr>
      <vt:lpstr>Garamond</vt:lpstr>
      <vt:lpstr>Georgia</vt:lpstr>
      <vt:lpstr>Lucida Sans Unicode</vt:lpstr>
      <vt:lpstr>Tahoma</vt:lpstr>
      <vt:lpstr>Times New Roman</vt:lpstr>
      <vt:lpstr>Verdana</vt:lpstr>
      <vt:lpstr>Wingdings</vt:lpstr>
      <vt:lpstr>Пиксел</vt:lpstr>
      <vt:lpstr>Презентация PowerPoint</vt:lpstr>
      <vt:lpstr>Пилотный проект проводится на территории :  с 01.01.2012г. – Нижегородской области и Карачаево-Черкесской Республики;  с 01.07.2012 г. – Астраханской, Курганской, Новгородской, Новосибирской, Тамбовской областях и Хабаровском крае;  с 01.01.2015 г. – Республики Крым, городе федерального значения Севастополе  с 01.07.2015г. – Республики Татарстан, Белгородской, Ростовской  и Самарской областях  с 01.07.2016г. – Республика Мордовия, Брянская, Калининградская, Калужская, Липецкая и Ульяновская области  с 01.07.2019г. – Забайкальский край, Архангельская, Воронежская, Ивановская, Мурманская, Пензенская, Рязанская, Сахалинская и Тульская области;  Особенности назначения и выплаты пособий касаются только страхователей, состоящих на учете в этих регионах   </vt:lpstr>
      <vt:lpstr>Презентация PowerPoint</vt:lpstr>
      <vt:lpstr>Постановление Правительства от 21.04.2011г. №294 утвердило:</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Страхователь в 3-дневный срок направляет в территориальный орган Фонда уведомление о прекращении права застрахованного лица на получение ежемесячного пособия по уходу за ребенком в случае:  1. Увольнение работника;  2. Выход лица, осуществляющего уход за ребенком, на работу на полный рабочий день;  3. Очередной ежегодный отпуск лица, работающего на условиях неполного рабочего времени;  4. Смерть ребенка, либо лишение родительских прав;  5. Начало отпуска по беременности родам. </vt:lpstr>
      <vt:lpstr>     Страхователь не представляет в территориальный орган Фонда заявление и документы, подтверждающие право на пособия в случаях:</vt:lpstr>
      <vt:lpstr>Основания для отказа в назначении и выплате пособия по временной нетрудоспособности</vt:lpstr>
      <vt:lpstr>В соответствии с п. 9,12,17 ст. 101 ФЗ №229-ФЗ от 02.10.2007 г. «Об исполнительном производстве» к числу доходов, на которые может быть обращено взыскание относят пособие по временной нетрудоспособности. В соответствии с ч. 2  ст. 102 ФЗ № 229-ФЗ размер задолженности по алиментам определяется в постановлении судебного пристава-исполнителя исходя из размера алиментов, установленного судебным актом или соглашением об уплате алиментов. Поэтому служба судебных приставов вправе направить запрос в территориальный орган ФСС РФ о сумме выплаченного пособия. Таким образом, задолженность за этот период взыскивается по постановлению  судебного пристава-исполнителя, постановление может быть предъявлено женщиной по месту работы должника.</vt:lpstr>
      <vt:lpstr>В соответствии с п. 9 «Положения об особенностях назначения и выплаты            в 2012 - 2019 годах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иных выплат в субъектах Российской Федерации, участвующих в реализации пилотного проекта», утвержденного Постановлением Правительства РФ от 21.04.2011 N 294 начисленные суммы пособий, не полученные в связи со смертью застрахованного лица, выплачиваются в порядке, установленном гражданским законодательством Российской Федерации.  В соответствии со ст. 1183 Гражданского кодекса Российской Федерации, право получения подлежавших выплате наследодателю, но не полученных им при жизни по какой-либо причине сумм заработной платы и приравненных к ней платежей, пенсий, стипендий, пособий по социальному страхованию, возмещения вреда, причиненного жизни или здоровью, алиментов и иных денежных сумм, предоставленных гражданину в качестве средств к существованию, принадлежит проживавшим совместно с умершим членам его семьи, а также его нетрудоспособным иждивенцам независимо от того, проживали они совместно с умершим или не проживали.</vt:lpstr>
      <vt:lpstr>Презентация PowerPoint</vt:lpstr>
      <vt:lpstr>Контроль</vt:lpstr>
      <vt:lpstr>Ответственность страхователя</vt:lpstr>
      <vt:lpstr> Административная ответственность.  Часть 4 ст. 15.33 КоАП </vt:lpstr>
      <vt:lpstr>Презентация PowerPoint</vt:lpstr>
      <vt:lpstr>Презентация PowerPoint</vt:lpstr>
      <vt:lpstr>Подготовка и отправка в ФСС реестра сведений о выплате пособий застрахованным в электронном виде </vt:lpstr>
      <vt:lpstr>Презентация PowerPoint</vt:lpstr>
      <vt:lpstr>Подготовка пакета документов Страхователем</vt:lpstr>
      <vt:lpstr>Презентация PowerPoint</vt:lpstr>
      <vt:lpstr>Презентация PowerPoint</vt:lpstr>
      <vt:lpstr>Презентация PowerPoint</vt:lpstr>
      <vt:lpstr>Презентация PowerPoint</vt:lpstr>
      <vt:lpstr>ПОДГОТОВИТЕЛЬНЫЙ ПЕРИОД</vt:lpstr>
      <vt:lpstr>ПОДГОТОВИТЕЛЬНЫЙ ПЕРИОД</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Субъекты обязательного социального страхования от несчастных случаев на производстве и профзаболеваний</dc:title>
  <dc:creator>User</dc:creator>
  <cp:lastModifiedBy>Климов Александр Александрович</cp:lastModifiedBy>
  <cp:revision>661</cp:revision>
  <cp:lastPrinted>2016-02-09T13:29:49Z</cp:lastPrinted>
  <dcterms:created xsi:type="dcterms:W3CDTF">2005-03-28T06:14:36Z</dcterms:created>
  <dcterms:modified xsi:type="dcterms:W3CDTF">2019-04-25T07:29:09Z</dcterms:modified>
</cp:coreProperties>
</file>